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57"/>
  </p:notesMasterIdLst>
  <p:handoutMasterIdLst>
    <p:handoutMasterId r:id="rId58"/>
  </p:handoutMasterIdLst>
  <p:sldIdLst>
    <p:sldId id="495" r:id="rId2"/>
    <p:sldId id="446" r:id="rId3"/>
    <p:sldId id="538" r:id="rId4"/>
    <p:sldId id="452" r:id="rId5"/>
    <p:sldId id="485" r:id="rId6"/>
    <p:sldId id="454" r:id="rId7"/>
    <p:sldId id="455" r:id="rId8"/>
    <p:sldId id="488" r:id="rId9"/>
    <p:sldId id="456" r:id="rId10"/>
    <p:sldId id="457" r:id="rId11"/>
    <p:sldId id="534" r:id="rId12"/>
    <p:sldId id="535" r:id="rId13"/>
    <p:sldId id="536" r:id="rId14"/>
    <p:sldId id="537" r:id="rId15"/>
    <p:sldId id="461" r:id="rId16"/>
    <p:sldId id="490" r:id="rId17"/>
    <p:sldId id="462" r:id="rId18"/>
    <p:sldId id="463" r:id="rId19"/>
    <p:sldId id="464" r:id="rId20"/>
    <p:sldId id="465" r:id="rId21"/>
    <p:sldId id="466" r:id="rId22"/>
    <p:sldId id="474" r:id="rId23"/>
    <p:sldId id="487" r:id="rId24"/>
    <p:sldId id="489" r:id="rId25"/>
    <p:sldId id="475" r:id="rId26"/>
    <p:sldId id="477" r:id="rId27"/>
    <p:sldId id="492" r:id="rId28"/>
    <p:sldId id="493" r:id="rId29"/>
    <p:sldId id="484" r:id="rId30"/>
    <p:sldId id="527" r:id="rId31"/>
    <p:sldId id="528" r:id="rId32"/>
    <p:sldId id="497" r:id="rId33"/>
    <p:sldId id="498" r:id="rId34"/>
    <p:sldId id="512" r:id="rId35"/>
    <p:sldId id="513" r:id="rId36"/>
    <p:sldId id="514" r:id="rId37"/>
    <p:sldId id="515" r:id="rId38"/>
    <p:sldId id="499" r:id="rId39"/>
    <p:sldId id="500" r:id="rId40"/>
    <p:sldId id="501" r:id="rId41"/>
    <p:sldId id="502" r:id="rId42"/>
    <p:sldId id="503" r:id="rId43"/>
    <p:sldId id="504" r:id="rId44"/>
    <p:sldId id="505" r:id="rId45"/>
    <p:sldId id="511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4" r:id="rId54"/>
    <p:sldId id="525" r:id="rId55"/>
    <p:sldId id="526" r:id="rId56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CC00"/>
    <a:srgbClr val="B2B2B2"/>
    <a:srgbClr val="FF99FF"/>
    <a:srgbClr val="5F5F5F"/>
    <a:srgbClr val="33CC33"/>
    <a:srgbClr val="CCFFCC"/>
    <a:srgbClr val="FF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0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B05D8351-B0D0-468E-A9FD-185F903E004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57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7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ea typeface="宋体" pitchFamily="2" charset="-122"/>
              </a:defRPr>
            </a:lvl1pPr>
          </a:lstStyle>
          <a:p>
            <a:fld id="{CAEE1E8F-9902-43DF-A0FE-149DAB9AD81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、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884238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7038" y="1268761"/>
            <a:ext cx="3992562" cy="49367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1268761"/>
            <a:ext cx="3992563" cy="27714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549275"/>
            <a:ext cx="8229600" cy="884238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27038" y="2028825"/>
            <a:ext cx="3992562" cy="201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27038" y="4192588"/>
            <a:ext cx="3992562" cy="201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000" y="4192588"/>
            <a:ext cx="3992563" cy="201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27038" y="549275"/>
            <a:ext cx="8259762" cy="5656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549275"/>
            <a:ext cx="2063750" cy="565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27038" y="549275"/>
            <a:ext cx="6043612" cy="565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2028825"/>
            <a:ext cx="3992563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51520" y="1268761"/>
            <a:ext cx="8313043" cy="493677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99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5875" y="111125"/>
            <a:ext cx="9128125" cy="346075"/>
            <a:chOff x="0" y="0"/>
            <a:chExt cx="5760" cy="344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53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4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5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6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57" name="Rectangle 8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8" name="Rectangle 9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9" name="Rectangle 10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60" name="Rectangle 11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grpSp>
        <p:nvGrpSpPr>
          <p:cNvPr id="1027" name="Group 12"/>
          <p:cNvGrpSpPr>
            <a:grpSpLocks/>
          </p:cNvGrpSpPr>
          <p:nvPr/>
        </p:nvGrpSpPr>
        <p:grpSpPr bwMode="auto">
          <a:xfrm rot="-5400000">
            <a:off x="5972175" y="4062413"/>
            <a:ext cx="5399087" cy="71438"/>
            <a:chOff x="0" y="0"/>
            <a:chExt cx="5760" cy="344"/>
          </a:xfrm>
        </p:grpSpPr>
        <p:sp>
          <p:nvSpPr>
            <p:cNvPr id="6157" name="Rectangle 13"/>
            <p:cNvSpPr>
              <a:spLocks noChangeArrowheads="1"/>
            </p:cNvSpPr>
            <p:nvPr userDrawn="1"/>
          </p:nvSpPr>
          <p:spPr bwMode="auto">
            <a:xfrm>
              <a:off x="-3" y="-54"/>
              <a:ext cx="181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44" name="Rectangle 14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5" name="Rectangle 15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6" name="Rectangle 16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7" name="Rectangle 17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48" name="Rectangle 18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9" name="Rectangle 19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0" name="Rectangle 20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51" name="Rectangle 21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pic>
        <p:nvPicPr>
          <p:cNvPr id="1028" name="Picture 2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269163" y="6362700"/>
            <a:ext cx="1266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7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88913"/>
            <a:ext cx="822960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66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68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7038" y="1341438"/>
            <a:ext cx="8137525" cy="48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grpSp>
        <p:nvGrpSpPr>
          <p:cNvPr id="1031" name="Group 25"/>
          <p:cNvGrpSpPr>
            <a:grpSpLocks/>
          </p:cNvGrpSpPr>
          <p:nvPr/>
        </p:nvGrpSpPr>
        <p:grpSpPr bwMode="auto">
          <a:xfrm rot="10800000">
            <a:off x="3781425" y="6324600"/>
            <a:ext cx="5399088" cy="71438"/>
            <a:chOff x="0" y="0"/>
            <a:chExt cx="5760" cy="344"/>
          </a:xfrm>
        </p:grpSpPr>
        <p:sp>
          <p:nvSpPr>
            <p:cNvPr id="6170" name="Rectangle 26"/>
            <p:cNvSpPr>
              <a:spLocks noChangeArrowheads="1"/>
            </p:cNvSpPr>
            <p:nvPr userDrawn="1"/>
          </p:nvSpPr>
          <p:spPr bwMode="auto">
            <a:xfrm>
              <a:off x="0" y="-8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35" name="Rectangle 27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6" name="Rectangle 28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7" name="Rectangle 29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8" name="Rectangle 30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39" name="Rectangle 31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0" name="Rectangle 32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1" name="Rectangle 33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42" name="Rectangle 34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1692275" y="6375400"/>
            <a:ext cx="5256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en-US">
              <a:solidFill>
                <a:srgbClr val="000000"/>
              </a:solidFill>
              <a:latin typeface="Arial" charset="0"/>
              <a:ea typeface="楷体_GB2312" charset="0"/>
            </a:endParaRPr>
          </a:p>
        </p:txBody>
      </p:sp>
      <p:sp>
        <p:nvSpPr>
          <p:cNvPr id="6181" name="Text Box 37"/>
          <p:cNvSpPr txBox="1">
            <a:spLocks noChangeArrowheads="1"/>
          </p:cNvSpPr>
          <p:nvPr userDrawn="1"/>
        </p:nvSpPr>
        <p:spPr bwMode="auto">
          <a:xfrm>
            <a:off x="5724525" y="66675"/>
            <a:ext cx="370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《</a:t>
            </a:r>
            <a:r>
              <a:rPr lang="zh-CN" altLang="en-US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数字电子技术基础</a:t>
            </a:r>
            <a:r>
              <a:rPr lang="en-US" altLang="zh-CN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》</a:t>
            </a:r>
            <a:r>
              <a:rPr lang="zh-CN" altLang="en-US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第六版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2pPr>
      <a:lvl3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3pPr>
      <a:lvl4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4pPr>
      <a:lvl5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4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0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22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7.pn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0.png"/><Relationship Id="rId5" Type="http://schemas.openxmlformats.org/officeDocument/2006/relationships/oleObject" Target="../embeddings/oleObject46.bin"/><Relationship Id="rId4" Type="http://schemas.openxmlformats.org/officeDocument/2006/relationships/oleObject" Target="../embeddings/oleObject4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5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5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5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58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2.png"/><Relationship Id="rId5" Type="http://schemas.openxmlformats.org/officeDocument/2006/relationships/oleObject" Target="../embeddings/oleObject61.bin"/><Relationship Id="rId4" Type="http://schemas.openxmlformats.org/officeDocument/2006/relationships/oleObject" Target="../embeddings/oleObject6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117.png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71.bin"/><Relationship Id="rId5" Type="http://schemas.openxmlformats.org/officeDocument/2006/relationships/oleObject" Target="../embeddings/oleObject70.bin"/><Relationship Id="rId4" Type="http://schemas.openxmlformats.org/officeDocument/2006/relationships/oleObject" Target="../embeddings/oleObject6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77.bin"/><Relationship Id="rId5" Type="http://schemas.openxmlformats.org/officeDocument/2006/relationships/oleObject" Target="../embeddings/oleObject76.bin"/><Relationship Id="rId4" Type="http://schemas.openxmlformats.org/officeDocument/2006/relationships/oleObject" Target="../embeddings/oleObject75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7.png"/><Relationship Id="rId5" Type="http://schemas.openxmlformats.org/officeDocument/2006/relationships/oleObject" Target="../embeddings/oleObject81.bin"/><Relationship Id="rId4" Type="http://schemas.openxmlformats.org/officeDocument/2006/relationships/oleObject" Target="../embeddings/oleObject8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oleObject83.bin"/><Relationship Id="rId4" Type="http://schemas.openxmlformats.org/officeDocument/2006/relationships/oleObject" Target="../embeddings/oleObject82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oleObject" Target="../embeddings/oleObject86.bin"/><Relationship Id="rId4" Type="http://schemas.openxmlformats.org/officeDocument/2006/relationships/oleObject" Target="../embeddings/oleObject85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908050"/>
            <a:ext cx="8675688" cy="2376488"/>
          </a:xfrm>
        </p:spPr>
        <p:txBody>
          <a:bodyPr/>
          <a:lstStyle/>
          <a:p>
            <a:pPr algn="ctr">
              <a:lnSpc>
                <a:spcPct val="85000"/>
              </a:lnSpc>
            </a:pP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《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数字电子技术基础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》</a:t>
            </a: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（第六版）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教学课件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清华大学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电子学教学组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endParaRPr kumimoji="0" lang="zh-CN" altLang="en-US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87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3716338"/>
            <a:ext cx="5976937" cy="2016125"/>
          </a:xfrm>
        </p:spPr>
        <p:txBody>
          <a:bodyPr/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联系地址：清华大学</a:t>
            </a:r>
            <a:r>
              <a:rPr kumimoji="0" lang="en-US" altLang="zh-CN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</a:t>
            </a: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自动化系</a:t>
            </a:r>
            <a:endParaRPr kumimoji="0" lang="en-US" altLang="zh-CN" sz="24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邮政编码：</a:t>
            </a:r>
            <a:r>
              <a:rPr kumimoji="0" lang="en-US" altLang="zh-CN" sz="2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100084</a:t>
            </a:r>
            <a:endParaRPr kumimoji="0" lang="en-US" altLang="zh-CN" sz="24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endParaRPr kumimoji="0" lang="en-US" altLang="zh-CN" sz="240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电子信箱：</a:t>
            </a:r>
            <a:r>
              <a:rPr kumimoji="0" lang="en-US" altLang="zh-CN" sz="2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wang_hong@tsinghua.edu.cn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90" descr="5-3-4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628775"/>
            <a:ext cx="468153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1187450" y="1557338"/>
            <a:ext cx="792163" cy="2663825"/>
          </a:xfrm>
          <a:prstGeom prst="rect">
            <a:avLst/>
          </a:prstGeom>
          <a:solidFill>
            <a:srgbClr val="99CCFF">
              <a:alpha val="17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298072" name="Group 88"/>
          <p:cNvGraphicFramePr>
            <a:graphicFrameLocks noGrp="1"/>
          </p:cNvGraphicFramePr>
          <p:nvPr/>
        </p:nvGraphicFramePr>
        <p:xfrm>
          <a:off x="5076825" y="1196975"/>
          <a:ext cx="3168650" cy="4166679"/>
        </p:xfrm>
        <a:graphic>
          <a:graphicData uri="http://schemas.openxmlformats.org/drawingml/2006/table">
            <a:tbl>
              <a:tblPr/>
              <a:tblGrid>
                <a:gridCol w="469900"/>
                <a:gridCol w="584200"/>
                <a:gridCol w="661988"/>
                <a:gridCol w="682625"/>
                <a:gridCol w="769937"/>
              </a:tblGrid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1960"/>
                      </a:srgb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3490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76" name="Object 86"/>
          <p:cNvGraphicFramePr>
            <a:graphicFrameLocks noChangeAspect="1"/>
          </p:cNvGraphicFramePr>
          <p:nvPr/>
        </p:nvGraphicFramePr>
        <p:xfrm>
          <a:off x="5018088" y="1209675"/>
          <a:ext cx="2979737" cy="450850"/>
        </p:xfrm>
        <a:graphic>
          <a:graphicData uri="http://schemas.openxmlformats.org/presentationml/2006/ole">
            <p:oleObj spid="_x0000_s13376" name="公式" r:id="rId4" imgW="1307532" imgH="215806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76250"/>
            <a:ext cx="8229600" cy="668338"/>
          </a:xfrm>
        </p:spPr>
        <p:txBody>
          <a:bodyPr/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5.3.2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边沿触发的触发器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466923" y="1341438"/>
            <a:ext cx="8137525" cy="49672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为了提高可靠性，增强抗干扰能力，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希望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触发器的次态</a:t>
            </a:r>
            <a:r>
              <a:rPr lang="zh-CN" altLang="en-US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仅取决于</a:t>
            </a:r>
            <a:r>
              <a:rPr lang="en-US" altLang="zh-CN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的下降沿（或上升沿）到来</a:t>
            </a:r>
            <a:endParaRPr lang="en-US" altLang="zh-CN" u="sng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时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的输入信号状态，与在此前、后输入的状态没有关系。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传输门的边沿触发器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维持阻塞触发器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用门电路</a:t>
            </a:r>
            <a:r>
              <a:rPr lang="en-US" altLang="zh-CN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tpd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的边沿触发器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· · 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308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一、电路结构和工作原理</a:t>
            </a:r>
          </a:p>
        </p:txBody>
      </p:sp>
      <p:pic>
        <p:nvPicPr>
          <p:cNvPr id="363524" name="Picture 4" descr="5-5-1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76375" y="2349500"/>
            <a:ext cx="5184775" cy="2744788"/>
          </a:xfrm>
          <a:noFill/>
        </p:spPr>
      </p:pic>
      <p:sp>
        <p:nvSpPr>
          <p:cNvPr id="363528" name="Rectangle 8"/>
          <p:cNvSpPr>
            <a:spLocks noChangeArrowheads="1"/>
          </p:cNvSpPr>
          <p:nvPr/>
        </p:nvSpPr>
        <p:spPr bwMode="auto">
          <a:xfrm>
            <a:off x="827088" y="1484313"/>
            <a:ext cx="6332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、用两个电平触发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触发器组成的边沿触发器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04" descr="5-5-1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81075"/>
            <a:ext cx="640873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333375"/>
            <a:ext cx="8137525" cy="56562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利用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CMOS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传输门的边沿触发器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09252" name="Object 4"/>
          <p:cNvGraphicFramePr>
            <a:graphicFrameLocks noChangeAspect="1"/>
          </p:cNvGraphicFramePr>
          <p:nvPr/>
        </p:nvGraphicFramePr>
        <p:xfrm>
          <a:off x="427038" y="3500438"/>
          <a:ext cx="6461125" cy="801687"/>
        </p:xfrm>
        <a:graphic>
          <a:graphicData uri="http://schemas.openxmlformats.org/presentationml/2006/ole">
            <p:oleObj spid="_x0000_s73730" name="公式" r:id="rId4" imgW="3886200" imgH="482600" progId="Equation.3">
              <p:embed/>
            </p:oleObj>
          </a:graphicData>
        </a:graphic>
      </p:graphicFrame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1547813" y="1557338"/>
            <a:ext cx="431800" cy="358775"/>
          </a:xfrm>
          <a:prstGeom prst="rect">
            <a:avLst/>
          </a:prstGeom>
          <a:solidFill>
            <a:srgbClr val="CCFFCC">
              <a:alpha val="64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9254" name="Rectangle 6"/>
          <p:cNvSpPr>
            <a:spLocks noChangeArrowheads="1"/>
          </p:cNvSpPr>
          <p:nvPr/>
        </p:nvSpPr>
        <p:spPr bwMode="auto">
          <a:xfrm>
            <a:off x="5003800" y="2420938"/>
            <a:ext cx="360363" cy="287337"/>
          </a:xfrm>
          <a:prstGeom prst="rect">
            <a:avLst/>
          </a:prstGeom>
          <a:solidFill>
            <a:srgbClr val="CC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2555875" y="2420938"/>
            <a:ext cx="431800" cy="287337"/>
          </a:xfrm>
          <a:prstGeom prst="rect">
            <a:avLst/>
          </a:prstGeom>
          <a:solidFill>
            <a:srgbClr val="FF505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9256" name="Rectangle 8"/>
          <p:cNvSpPr>
            <a:spLocks noChangeArrowheads="1"/>
          </p:cNvSpPr>
          <p:nvPr/>
        </p:nvSpPr>
        <p:spPr bwMode="auto">
          <a:xfrm>
            <a:off x="3995738" y="1557338"/>
            <a:ext cx="360362" cy="358775"/>
          </a:xfrm>
          <a:prstGeom prst="rect">
            <a:avLst/>
          </a:prstGeom>
          <a:solidFill>
            <a:srgbClr val="FF505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309260" name="Object 12"/>
          <p:cNvGraphicFramePr>
            <a:graphicFrameLocks noChangeAspect="1"/>
          </p:cNvGraphicFramePr>
          <p:nvPr/>
        </p:nvGraphicFramePr>
        <p:xfrm>
          <a:off x="425450" y="4292600"/>
          <a:ext cx="5916613" cy="1184275"/>
        </p:xfrm>
        <a:graphic>
          <a:graphicData uri="http://schemas.openxmlformats.org/presentationml/2006/ole">
            <p:oleObj spid="_x0000_s73731" name="公式" r:id="rId5" imgW="3556000" imgH="711200" progId="Equation.3">
              <p:embed/>
            </p:oleObj>
          </a:graphicData>
        </a:graphic>
      </p:graphicFrame>
      <p:graphicFrame>
        <p:nvGraphicFramePr>
          <p:cNvPr id="309261" name="Object 13"/>
          <p:cNvGraphicFramePr>
            <a:graphicFrameLocks noChangeAspect="1"/>
          </p:cNvGraphicFramePr>
          <p:nvPr/>
        </p:nvGraphicFramePr>
        <p:xfrm>
          <a:off x="436563" y="5249863"/>
          <a:ext cx="5300662" cy="1184275"/>
        </p:xfrm>
        <a:graphic>
          <a:graphicData uri="http://schemas.openxmlformats.org/presentationml/2006/ole">
            <p:oleObj spid="_x0000_s73732" name="公式" r:id="rId6" imgW="3187700" imgH="711200" progId="Equation.3">
              <p:embed/>
            </p:oleObj>
          </a:graphicData>
        </a:graphic>
      </p:graphicFrame>
      <p:graphicFrame>
        <p:nvGraphicFramePr>
          <p:cNvPr id="309262" name="Object 14"/>
          <p:cNvGraphicFramePr>
            <a:graphicFrameLocks noChangeAspect="1"/>
          </p:cNvGraphicFramePr>
          <p:nvPr/>
        </p:nvGraphicFramePr>
        <p:xfrm>
          <a:off x="6877050" y="981075"/>
          <a:ext cx="1800225" cy="414338"/>
        </p:xfrm>
        <a:graphic>
          <a:graphicData uri="http://schemas.openxmlformats.org/presentationml/2006/ole">
            <p:oleObj spid="_x0000_s73733" name="公式" r:id="rId7" imgW="990600" imgH="228600" progId="Equation.3">
              <p:embed/>
            </p:oleObj>
          </a:graphicData>
        </a:graphic>
      </p:graphicFrame>
      <p:graphicFrame>
        <p:nvGraphicFramePr>
          <p:cNvPr id="309351" name="Group 103"/>
          <p:cNvGraphicFramePr>
            <a:graphicFrameLocks noGrp="1"/>
          </p:cNvGraphicFramePr>
          <p:nvPr/>
        </p:nvGraphicFramePr>
        <p:xfrm>
          <a:off x="6804025" y="1484313"/>
          <a:ext cx="1512888" cy="1727201"/>
        </p:xfrm>
        <a:graphic>
          <a:graphicData uri="http://schemas.openxmlformats.org/drawingml/2006/table">
            <a:tbl>
              <a:tblPr/>
              <a:tblGrid>
                <a:gridCol w="377825"/>
                <a:gridCol w="379413"/>
                <a:gridCol w="377825"/>
                <a:gridCol w="37782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9299" name="Object 51"/>
          <p:cNvGraphicFramePr>
            <a:graphicFrameLocks noChangeAspect="1"/>
          </p:cNvGraphicFramePr>
          <p:nvPr/>
        </p:nvGraphicFramePr>
        <p:xfrm>
          <a:off x="6754813" y="1565275"/>
          <a:ext cx="1508125" cy="293688"/>
        </p:xfrm>
        <a:graphic>
          <a:graphicData uri="http://schemas.openxmlformats.org/presentationml/2006/ole">
            <p:oleObj spid="_x0000_s73734" name="公式" r:id="rId8" imgW="1104421" imgH="215806" progId="Equation.3">
              <p:embed/>
            </p:oleObj>
          </a:graphicData>
        </a:graphic>
      </p:graphicFrame>
      <p:graphicFrame>
        <p:nvGraphicFramePr>
          <p:cNvPr id="309300" name="Object 52"/>
          <p:cNvGraphicFramePr>
            <a:graphicFrameLocks noChangeAspect="1"/>
          </p:cNvGraphicFramePr>
          <p:nvPr/>
        </p:nvGraphicFramePr>
        <p:xfrm>
          <a:off x="7996238" y="2008188"/>
          <a:ext cx="260350" cy="320675"/>
        </p:xfrm>
        <a:graphic>
          <a:graphicData uri="http://schemas.openxmlformats.org/presentationml/2006/ole">
            <p:oleObj spid="_x0000_s73735" name="公式" r:id="rId9" imgW="164957" imgH="203024" progId="Equation.3">
              <p:embed/>
            </p:oleObj>
          </a:graphicData>
        </a:graphic>
      </p:graphicFrame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6804025" y="2420938"/>
            <a:ext cx="273050" cy="288925"/>
            <a:chOff x="485" y="2976"/>
            <a:chExt cx="263" cy="137"/>
          </a:xfrm>
        </p:grpSpPr>
        <p:sp>
          <p:nvSpPr>
            <p:cNvPr id="309302" name="Line 54"/>
            <p:cNvSpPr>
              <a:spLocks noChangeShapeType="1"/>
            </p:cNvSpPr>
            <p:nvPr/>
          </p:nvSpPr>
          <p:spPr bwMode="auto">
            <a:xfrm>
              <a:off x="485" y="311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9303" name="Line 55"/>
            <p:cNvSpPr>
              <a:spLocks noChangeShapeType="1"/>
            </p:cNvSpPr>
            <p:nvPr/>
          </p:nvSpPr>
          <p:spPr bwMode="auto">
            <a:xfrm>
              <a:off x="612" y="2976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9304" name="Line 56"/>
            <p:cNvSpPr>
              <a:spLocks noChangeShapeType="1"/>
            </p:cNvSpPr>
            <p:nvPr/>
          </p:nvSpPr>
          <p:spPr bwMode="auto">
            <a:xfrm flipV="1">
              <a:off x="612" y="2976"/>
              <a:ext cx="0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6804025" y="2852738"/>
            <a:ext cx="273050" cy="288925"/>
            <a:chOff x="485" y="2976"/>
            <a:chExt cx="263" cy="137"/>
          </a:xfrm>
        </p:grpSpPr>
        <p:sp>
          <p:nvSpPr>
            <p:cNvPr id="309306" name="Line 58"/>
            <p:cNvSpPr>
              <a:spLocks noChangeShapeType="1"/>
            </p:cNvSpPr>
            <p:nvPr/>
          </p:nvSpPr>
          <p:spPr bwMode="auto">
            <a:xfrm>
              <a:off x="485" y="3113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9307" name="Line 59"/>
            <p:cNvSpPr>
              <a:spLocks noChangeShapeType="1"/>
            </p:cNvSpPr>
            <p:nvPr/>
          </p:nvSpPr>
          <p:spPr bwMode="auto">
            <a:xfrm>
              <a:off x="612" y="2976"/>
              <a:ext cx="1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9308" name="Line 60"/>
            <p:cNvSpPr>
              <a:spLocks noChangeShapeType="1"/>
            </p:cNvSpPr>
            <p:nvPr/>
          </p:nvSpPr>
          <p:spPr bwMode="auto">
            <a:xfrm flipV="1">
              <a:off x="612" y="2976"/>
              <a:ext cx="0" cy="1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1" descr="5-5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981075"/>
            <a:ext cx="5761038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578" name="Object 3"/>
          <p:cNvGraphicFramePr>
            <a:graphicFrameLocks noChangeAspect="1"/>
          </p:cNvGraphicFramePr>
          <p:nvPr/>
        </p:nvGraphicFramePr>
        <p:xfrm>
          <a:off x="671513" y="496888"/>
          <a:ext cx="2676525" cy="444500"/>
        </p:xfrm>
        <a:graphic>
          <a:graphicData uri="http://schemas.openxmlformats.org/presentationml/2006/ole">
            <p:oleObj spid="_x0000_s74754" name="公式" r:id="rId4" imgW="1218671" imgH="203112" progId="Equation.3">
              <p:embed/>
            </p:oleObj>
          </a:graphicData>
        </a:graphic>
      </p:graphicFrame>
      <p:sp>
        <p:nvSpPr>
          <p:cNvPr id="312324" name="Line 4"/>
          <p:cNvSpPr>
            <a:spLocks noChangeShapeType="1"/>
          </p:cNvSpPr>
          <p:nvPr/>
        </p:nvSpPr>
        <p:spPr bwMode="auto">
          <a:xfrm>
            <a:off x="2409825" y="1049338"/>
            <a:ext cx="0" cy="1008062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25" name="Line 5"/>
          <p:cNvSpPr>
            <a:spLocks noChangeShapeType="1"/>
          </p:cNvSpPr>
          <p:nvPr/>
        </p:nvSpPr>
        <p:spPr bwMode="auto">
          <a:xfrm>
            <a:off x="2411413" y="2060575"/>
            <a:ext cx="3024187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28" name="Line 8"/>
          <p:cNvSpPr>
            <a:spLocks noChangeShapeType="1"/>
          </p:cNvSpPr>
          <p:nvPr/>
        </p:nvSpPr>
        <p:spPr bwMode="auto">
          <a:xfrm>
            <a:off x="755650" y="3500438"/>
            <a:ext cx="2879725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312332" name="Object 12"/>
          <p:cNvGraphicFramePr>
            <a:graphicFrameLocks noChangeAspect="1"/>
          </p:cNvGraphicFramePr>
          <p:nvPr/>
        </p:nvGraphicFramePr>
        <p:xfrm>
          <a:off x="287338" y="4735513"/>
          <a:ext cx="8266112" cy="1317625"/>
        </p:xfrm>
        <a:graphic>
          <a:graphicData uri="http://schemas.openxmlformats.org/presentationml/2006/ole">
            <p:oleObj spid="_x0000_s74755" name="公式" r:id="rId5" imgW="4381500" imgH="698500" progId="Equation.3">
              <p:embed/>
            </p:oleObj>
          </a:graphicData>
        </a:graphic>
      </p:graphicFrame>
      <p:sp>
        <p:nvSpPr>
          <p:cNvPr id="312333" name="Rectangle 13"/>
          <p:cNvSpPr>
            <a:spLocks noChangeArrowheads="1"/>
          </p:cNvSpPr>
          <p:nvPr/>
        </p:nvSpPr>
        <p:spPr bwMode="auto">
          <a:xfrm>
            <a:off x="1403350" y="1412875"/>
            <a:ext cx="504825" cy="431800"/>
          </a:xfrm>
          <a:prstGeom prst="rect">
            <a:avLst/>
          </a:prstGeom>
          <a:solidFill>
            <a:srgbClr val="CCFF66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>
            <a:off x="4716463" y="2708275"/>
            <a:ext cx="503237" cy="504825"/>
          </a:xfrm>
          <a:prstGeom prst="rect">
            <a:avLst/>
          </a:prstGeom>
          <a:solidFill>
            <a:srgbClr val="CCFF66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35" name="Rectangle 15"/>
          <p:cNvSpPr>
            <a:spLocks noChangeArrowheads="1"/>
          </p:cNvSpPr>
          <p:nvPr/>
        </p:nvSpPr>
        <p:spPr bwMode="auto">
          <a:xfrm>
            <a:off x="3779838" y="1412875"/>
            <a:ext cx="431800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36" name="Rectangle 16"/>
          <p:cNvSpPr>
            <a:spLocks noChangeArrowheads="1"/>
          </p:cNvSpPr>
          <p:nvPr/>
        </p:nvSpPr>
        <p:spPr bwMode="auto">
          <a:xfrm>
            <a:off x="2555875" y="2781300"/>
            <a:ext cx="360363" cy="360363"/>
          </a:xfrm>
          <a:prstGeom prst="rect">
            <a:avLst/>
          </a:prstGeom>
          <a:solidFill>
            <a:srgbClr val="FF99CC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37" name="Line 17"/>
          <p:cNvSpPr>
            <a:spLocks noChangeShapeType="1"/>
          </p:cNvSpPr>
          <p:nvPr/>
        </p:nvSpPr>
        <p:spPr bwMode="auto">
          <a:xfrm>
            <a:off x="755650" y="1052513"/>
            <a:ext cx="1655763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42" name="Line 22"/>
          <p:cNvSpPr>
            <a:spLocks noChangeShapeType="1"/>
          </p:cNvSpPr>
          <p:nvPr/>
        </p:nvSpPr>
        <p:spPr bwMode="auto">
          <a:xfrm>
            <a:off x="5435600" y="2060575"/>
            <a:ext cx="0" cy="4318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43" name="Line 23"/>
          <p:cNvSpPr>
            <a:spLocks noChangeShapeType="1"/>
          </p:cNvSpPr>
          <p:nvPr/>
        </p:nvSpPr>
        <p:spPr bwMode="auto">
          <a:xfrm flipV="1">
            <a:off x="3635375" y="2205038"/>
            <a:ext cx="0" cy="12954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44" name="Line 24"/>
          <p:cNvSpPr>
            <a:spLocks noChangeShapeType="1"/>
          </p:cNvSpPr>
          <p:nvPr/>
        </p:nvSpPr>
        <p:spPr bwMode="auto">
          <a:xfrm flipH="1">
            <a:off x="3348038" y="2205038"/>
            <a:ext cx="1295400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45" name="Line 25"/>
          <p:cNvSpPr>
            <a:spLocks noChangeShapeType="1"/>
          </p:cNvSpPr>
          <p:nvPr/>
        </p:nvSpPr>
        <p:spPr bwMode="auto">
          <a:xfrm>
            <a:off x="3348038" y="2205038"/>
            <a:ext cx="0" cy="2159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46" name="Line 26"/>
          <p:cNvSpPr>
            <a:spLocks noChangeShapeType="1"/>
          </p:cNvSpPr>
          <p:nvPr/>
        </p:nvSpPr>
        <p:spPr bwMode="auto">
          <a:xfrm>
            <a:off x="4643438" y="1700213"/>
            <a:ext cx="0" cy="504825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12347" name="Line 27"/>
          <p:cNvSpPr>
            <a:spLocks noChangeShapeType="1"/>
          </p:cNvSpPr>
          <p:nvPr/>
        </p:nvSpPr>
        <p:spPr bwMode="auto">
          <a:xfrm>
            <a:off x="4643438" y="1700213"/>
            <a:ext cx="288925" cy="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pic>
        <p:nvPicPr>
          <p:cNvPr id="24594" name="Picture 29" descr="20页ppt图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84888" y="1341438"/>
            <a:ext cx="2447925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227" name="Picture 147" descr="5-4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4675"/>
            <a:ext cx="8353425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884238"/>
          </a:xfrm>
        </p:spPr>
        <p:txBody>
          <a:bodyPr/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5.3.3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脉冲触发的触发器</a:t>
            </a:r>
          </a:p>
        </p:txBody>
      </p:sp>
      <p:sp>
        <p:nvSpPr>
          <p:cNvPr id="302084" name="Rectangle 4"/>
          <p:cNvSpPr>
            <a:spLocks noGrp="1" noChangeArrowheads="1"/>
          </p:cNvSpPr>
          <p:nvPr>
            <p:ph idx="1"/>
          </p:nvPr>
        </p:nvSpPr>
        <p:spPr>
          <a:xfrm>
            <a:off x="323850" y="1125538"/>
            <a:ext cx="8280400" cy="464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一、电路结构与工作原理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2085" name="AutoShape 5"/>
          <p:cNvSpPr>
            <a:spLocks noChangeArrowheads="1"/>
          </p:cNvSpPr>
          <p:nvPr/>
        </p:nvSpPr>
        <p:spPr bwMode="auto">
          <a:xfrm>
            <a:off x="4140200" y="692150"/>
            <a:ext cx="4464050" cy="720725"/>
          </a:xfrm>
          <a:prstGeom prst="wedgeEllipseCallout">
            <a:avLst>
              <a:gd name="adj1" fmla="val -70944"/>
              <a:gd name="adj2" fmla="val -4273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/>
              <a:t>提高可靠性，要求每个</a:t>
            </a:r>
            <a:r>
              <a:rPr lang="en-US" altLang="zh-CN" b="1"/>
              <a:t>CLK</a:t>
            </a:r>
            <a:r>
              <a:rPr lang="zh-CN" altLang="en-US" b="1"/>
              <a:t>周期输出状态只能改变</a:t>
            </a:r>
            <a:r>
              <a:rPr lang="en-US" altLang="zh-CN" b="1"/>
              <a:t>1</a:t>
            </a:r>
            <a:r>
              <a:rPr lang="zh-CN" altLang="en-US" b="1"/>
              <a:t>次</a:t>
            </a:r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1042988" y="2205038"/>
            <a:ext cx="1800225" cy="158432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cxnSp>
        <p:nvCxnSpPr>
          <p:cNvPr id="302088" name="AutoShape 8"/>
          <p:cNvCxnSpPr>
            <a:cxnSpLocks noChangeShapeType="1"/>
            <a:stCxn id="302084" idx="3"/>
          </p:cNvCxnSpPr>
          <p:nvPr/>
        </p:nvCxnSpPr>
        <p:spPr bwMode="auto">
          <a:xfrm>
            <a:off x="8604250" y="3449638"/>
            <a:ext cx="1588" cy="15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2089" name="Rectangle 9"/>
          <p:cNvSpPr>
            <a:spLocks noChangeArrowheads="1"/>
          </p:cNvSpPr>
          <p:nvPr/>
        </p:nvSpPr>
        <p:spPr bwMode="auto">
          <a:xfrm>
            <a:off x="3492500" y="2205038"/>
            <a:ext cx="1727200" cy="1728787"/>
          </a:xfrm>
          <a:prstGeom prst="rect">
            <a:avLst/>
          </a:prstGeom>
          <a:solidFill>
            <a:srgbClr val="FF99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2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0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2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0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5" grpId="0" animBg="1"/>
      <p:bldP spid="302086" grpId="0" animBg="1"/>
      <p:bldP spid="3020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51" descr="5-4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557338"/>
            <a:ext cx="604837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ChangeAspect="1"/>
          </p:cNvGraphicFramePr>
          <p:nvPr/>
        </p:nvGraphicFramePr>
        <p:xfrm>
          <a:off x="288925" y="4303713"/>
          <a:ext cx="6489700" cy="2190750"/>
        </p:xfrm>
        <a:graphic>
          <a:graphicData uri="http://schemas.openxmlformats.org/presentationml/2006/ole">
            <p:oleObj spid="_x0000_s15362" name="公式" r:id="rId4" imgW="3035300" imgH="1143000" progId="Equation.3">
              <p:embed/>
            </p:oleObj>
          </a:graphicData>
        </a:graphic>
      </p:graphicFrame>
      <p:cxnSp>
        <p:nvCxnSpPr>
          <p:cNvPr id="346120" name="AutoShape 8"/>
          <p:cNvCxnSpPr>
            <a:cxnSpLocks noChangeShapeType="1"/>
          </p:cNvCxnSpPr>
          <p:nvPr/>
        </p:nvCxnSpPr>
        <p:spPr bwMode="auto">
          <a:xfrm>
            <a:off x="8604250" y="3449638"/>
            <a:ext cx="1588" cy="158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46259" name="Group 147"/>
          <p:cNvGraphicFramePr>
            <a:graphicFrameLocks noGrp="1"/>
          </p:cNvGraphicFramePr>
          <p:nvPr/>
        </p:nvGraphicFramePr>
        <p:xfrm>
          <a:off x="6588125" y="1638300"/>
          <a:ext cx="1871663" cy="3519491"/>
        </p:xfrm>
        <a:graphic>
          <a:graphicData uri="http://schemas.openxmlformats.org/drawingml/2006/table">
            <a:tbl>
              <a:tblPr/>
              <a:tblGrid>
                <a:gridCol w="360363"/>
                <a:gridCol w="446087"/>
                <a:gridCol w="273050"/>
                <a:gridCol w="360363"/>
                <a:gridCol w="431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28" name="Object 97"/>
          <p:cNvGraphicFramePr>
            <a:graphicFrameLocks noChangeAspect="1"/>
          </p:cNvGraphicFramePr>
          <p:nvPr/>
        </p:nvGraphicFramePr>
        <p:xfrm>
          <a:off x="6443663" y="1628775"/>
          <a:ext cx="1963737" cy="322263"/>
        </p:xfrm>
        <a:graphic>
          <a:graphicData uri="http://schemas.openxmlformats.org/presentationml/2006/ole">
            <p:oleObj spid="_x0000_s15428" name="公式" r:id="rId5" imgW="1307532" imgH="215806" progId="Equation.3">
              <p:embed/>
            </p:oleObj>
          </a:graphicData>
        </a:graphic>
      </p:graphicFrame>
      <p:graphicFrame>
        <p:nvGraphicFramePr>
          <p:cNvPr id="15429" name="Object 98"/>
          <p:cNvGraphicFramePr>
            <a:graphicFrameLocks noChangeAspect="1"/>
          </p:cNvGraphicFramePr>
          <p:nvPr/>
        </p:nvGraphicFramePr>
        <p:xfrm>
          <a:off x="8099425" y="1998663"/>
          <a:ext cx="287338" cy="303212"/>
        </p:xfrm>
        <a:graphic>
          <a:graphicData uri="http://schemas.openxmlformats.org/presentationml/2006/ole">
            <p:oleObj spid="_x0000_s15429" name="公式" r:id="rId6" imgW="215806" imgH="228501" progId="Equation.3">
              <p:embed/>
            </p:oleObj>
          </a:graphicData>
        </a:graphic>
      </p:graphicFrame>
      <p:grpSp>
        <p:nvGrpSpPr>
          <p:cNvPr id="15430" name="Group 99"/>
          <p:cNvGrpSpPr>
            <a:grpSpLocks/>
          </p:cNvGrpSpPr>
          <p:nvPr/>
        </p:nvGrpSpPr>
        <p:grpSpPr bwMode="auto">
          <a:xfrm>
            <a:off x="6516688" y="2430463"/>
            <a:ext cx="431800" cy="215900"/>
            <a:chOff x="2789" y="1970"/>
            <a:chExt cx="545" cy="190"/>
          </a:xfrm>
        </p:grpSpPr>
        <p:sp>
          <p:nvSpPr>
            <p:cNvPr id="346212" name="Line 10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13" name="Line 10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14" name="Line 10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15" name="Line 10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16" name="Line 10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1" name="Group 105"/>
          <p:cNvGrpSpPr>
            <a:grpSpLocks/>
          </p:cNvGrpSpPr>
          <p:nvPr/>
        </p:nvGrpSpPr>
        <p:grpSpPr bwMode="auto">
          <a:xfrm>
            <a:off x="6559550" y="2762250"/>
            <a:ext cx="431800" cy="215900"/>
            <a:chOff x="2789" y="1970"/>
            <a:chExt cx="545" cy="190"/>
          </a:xfrm>
        </p:grpSpPr>
        <p:sp>
          <p:nvSpPr>
            <p:cNvPr id="346218" name="Line 10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19" name="Line 10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0" name="Line 10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1" name="Line 10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2" name="Line 11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2" name="Group 111"/>
          <p:cNvGrpSpPr>
            <a:grpSpLocks/>
          </p:cNvGrpSpPr>
          <p:nvPr/>
        </p:nvGrpSpPr>
        <p:grpSpPr bwMode="auto">
          <a:xfrm>
            <a:off x="6561138" y="3135313"/>
            <a:ext cx="431800" cy="215900"/>
            <a:chOff x="2789" y="1970"/>
            <a:chExt cx="545" cy="190"/>
          </a:xfrm>
        </p:grpSpPr>
        <p:sp>
          <p:nvSpPr>
            <p:cNvPr id="346224" name="Line 11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5" name="Line 11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6" name="Line 11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7" name="Line 11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28" name="Line 11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3" name="Group 117"/>
          <p:cNvGrpSpPr>
            <a:grpSpLocks/>
          </p:cNvGrpSpPr>
          <p:nvPr/>
        </p:nvGrpSpPr>
        <p:grpSpPr bwMode="auto">
          <a:xfrm>
            <a:off x="6588125" y="3481388"/>
            <a:ext cx="431800" cy="215900"/>
            <a:chOff x="2789" y="1970"/>
            <a:chExt cx="545" cy="190"/>
          </a:xfrm>
        </p:grpSpPr>
        <p:sp>
          <p:nvSpPr>
            <p:cNvPr id="346230" name="Line 118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1" name="Line 119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2" name="Line 120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3" name="Line 121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4" name="Line 122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4" name="Group 123"/>
          <p:cNvGrpSpPr>
            <a:grpSpLocks/>
          </p:cNvGrpSpPr>
          <p:nvPr/>
        </p:nvGrpSpPr>
        <p:grpSpPr bwMode="auto">
          <a:xfrm>
            <a:off x="6602413" y="3813175"/>
            <a:ext cx="431800" cy="215900"/>
            <a:chOff x="2789" y="1970"/>
            <a:chExt cx="545" cy="190"/>
          </a:xfrm>
        </p:grpSpPr>
        <p:sp>
          <p:nvSpPr>
            <p:cNvPr id="346236" name="Line 124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7" name="Line 125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8" name="Line 126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39" name="Line 127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40" name="Line 128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5" name="Group 129"/>
          <p:cNvGrpSpPr>
            <a:grpSpLocks/>
          </p:cNvGrpSpPr>
          <p:nvPr/>
        </p:nvGrpSpPr>
        <p:grpSpPr bwMode="auto">
          <a:xfrm>
            <a:off x="6588125" y="4159250"/>
            <a:ext cx="431800" cy="215900"/>
            <a:chOff x="2789" y="1970"/>
            <a:chExt cx="545" cy="190"/>
          </a:xfrm>
        </p:grpSpPr>
        <p:sp>
          <p:nvSpPr>
            <p:cNvPr id="346242" name="Line 13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43" name="Line 13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44" name="Line 13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45" name="Line 13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46" name="Line 13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6" name="Group 135"/>
          <p:cNvGrpSpPr>
            <a:grpSpLocks/>
          </p:cNvGrpSpPr>
          <p:nvPr/>
        </p:nvGrpSpPr>
        <p:grpSpPr bwMode="auto">
          <a:xfrm>
            <a:off x="6573838" y="4519613"/>
            <a:ext cx="431800" cy="215900"/>
            <a:chOff x="2789" y="1970"/>
            <a:chExt cx="545" cy="190"/>
          </a:xfrm>
        </p:grpSpPr>
        <p:sp>
          <p:nvSpPr>
            <p:cNvPr id="346248" name="Line 13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49" name="Line 13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0" name="Line 13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1" name="Line 13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2" name="Line 14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5437" name="Group 141"/>
          <p:cNvGrpSpPr>
            <a:grpSpLocks/>
          </p:cNvGrpSpPr>
          <p:nvPr/>
        </p:nvGrpSpPr>
        <p:grpSpPr bwMode="auto">
          <a:xfrm>
            <a:off x="6573838" y="4879975"/>
            <a:ext cx="431800" cy="215900"/>
            <a:chOff x="2789" y="1970"/>
            <a:chExt cx="545" cy="190"/>
          </a:xfrm>
        </p:grpSpPr>
        <p:sp>
          <p:nvSpPr>
            <p:cNvPr id="346254" name="Line 14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5" name="Line 14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6" name="Line 14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7" name="Line 14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46258" name="Line 14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5" name="Object 2"/>
          <p:cNvGraphicFramePr>
            <a:graphicFrameLocks noChangeAspect="1"/>
          </p:cNvGraphicFramePr>
          <p:nvPr/>
        </p:nvGraphicFramePr>
        <p:xfrm>
          <a:off x="334963" y="414338"/>
          <a:ext cx="4946650" cy="1179512"/>
        </p:xfrm>
        <a:graphic>
          <a:graphicData uri="http://schemas.openxmlformats.org/presentationml/2006/ole">
            <p:oleObj spid="_x0000_s16385" name="公式" r:id="rId3" imgW="2933700" imgH="698500" progId="Equation.3">
              <p:embed/>
            </p:oleObj>
          </a:graphicData>
        </a:graphic>
      </p:graphicFrame>
      <p:grpSp>
        <p:nvGrpSpPr>
          <p:cNvPr id="303156" name="Group 52"/>
          <p:cNvGrpSpPr>
            <a:grpSpLocks/>
          </p:cNvGrpSpPr>
          <p:nvPr/>
        </p:nvGrpSpPr>
        <p:grpSpPr bwMode="auto">
          <a:xfrm>
            <a:off x="323850" y="4508500"/>
            <a:ext cx="4824413" cy="1879600"/>
            <a:chOff x="204" y="2840"/>
            <a:chExt cx="3039" cy="1184"/>
          </a:xfrm>
        </p:grpSpPr>
        <p:sp>
          <p:nvSpPr>
            <p:cNvPr id="303131" name="Text Box 27"/>
            <p:cNvSpPr txBox="1">
              <a:spLocks noChangeArrowheads="1"/>
            </p:cNvSpPr>
            <p:nvPr/>
          </p:nvSpPr>
          <p:spPr bwMode="auto">
            <a:xfrm>
              <a:off x="204" y="2931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</a:p>
          </p:txBody>
        </p:sp>
        <p:sp>
          <p:nvSpPr>
            <p:cNvPr id="303132" name="Text Box 28"/>
            <p:cNvSpPr txBox="1">
              <a:spLocks noChangeArrowheads="1"/>
            </p:cNvSpPr>
            <p:nvPr/>
          </p:nvSpPr>
          <p:spPr bwMode="auto">
            <a:xfrm>
              <a:off x="249" y="3339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</a:p>
          </p:txBody>
        </p:sp>
        <p:sp>
          <p:nvSpPr>
            <p:cNvPr id="303136" name="Text Box 32"/>
            <p:cNvSpPr txBox="1">
              <a:spLocks noChangeArrowheads="1"/>
            </p:cNvSpPr>
            <p:nvPr/>
          </p:nvSpPr>
          <p:spPr bwMode="auto">
            <a:xfrm>
              <a:off x="2880" y="3339"/>
              <a:ext cx="36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3113" name="Rectangle 9"/>
            <p:cNvSpPr>
              <a:spLocks noChangeArrowheads="1"/>
            </p:cNvSpPr>
            <p:nvPr/>
          </p:nvSpPr>
          <p:spPr bwMode="auto">
            <a:xfrm>
              <a:off x="1110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主</a:t>
              </a:r>
            </a:p>
          </p:txBody>
        </p:sp>
        <p:sp>
          <p:nvSpPr>
            <p:cNvPr id="303114" name="Rectangle 10"/>
            <p:cNvSpPr>
              <a:spLocks noChangeArrowheads="1"/>
            </p:cNvSpPr>
            <p:nvPr/>
          </p:nvSpPr>
          <p:spPr bwMode="auto">
            <a:xfrm>
              <a:off x="1881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从</a:t>
              </a:r>
            </a:p>
          </p:txBody>
        </p:sp>
        <p:sp>
          <p:nvSpPr>
            <p:cNvPr id="303115" name="Line 11"/>
            <p:cNvSpPr>
              <a:spLocks noChangeShapeType="1"/>
            </p:cNvSpPr>
            <p:nvPr/>
          </p:nvSpPr>
          <p:spPr bwMode="auto">
            <a:xfrm>
              <a:off x="1519" y="3113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16" name="Line 12"/>
            <p:cNvSpPr>
              <a:spLocks noChangeShapeType="1"/>
            </p:cNvSpPr>
            <p:nvPr/>
          </p:nvSpPr>
          <p:spPr bwMode="auto">
            <a:xfrm>
              <a:off x="1519" y="3521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17" name="Line 13"/>
            <p:cNvSpPr>
              <a:spLocks noChangeShapeType="1"/>
            </p:cNvSpPr>
            <p:nvPr/>
          </p:nvSpPr>
          <p:spPr bwMode="auto">
            <a:xfrm>
              <a:off x="657" y="3158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18" name="Line 14"/>
            <p:cNvSpPr>
              <a:spLocks noChangeShapeType="1"/>
            </p:cNvSpPr>
            <p:nvPr/>
          </p:nvSpPr>
          <p:spPr bwMode="auto">
            <a:xfrm>
              <a:off x="657" y="3521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19" name="Line 15"/>
            <p:cNvSpPr>
              <a:spLocks noChangeShapeType="1"/>
            </p:cNvSpPr>
            <p:nvPr/>
          </p:nvSpPr>
          <p:spPr bwMode="auto">
            <a:xfrm>
              <a:off x="2290" y="352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0" name="Line 16"/>
            <p:cNvSpPr>
              <a:spLocks noChangeShapeType="1"/>
            </p:cNvSpPr>
            <p:nvPr/>
          </p:nvSpPr>
          <p:spPr bwMode="auto">
            <a:xfrm flipV="1">
              <a:off x="2471" y="2840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1" name="Line 17"/>
            <p:cNvSpPr>
              <a:spLocks noChangeShapeType="1"/>
            </p:cNvSpPr>
            <p:nvPr/>
          </p:nvSpPr>
          <p:spPr bwMode="auto">
            <a:xfrm flipH="1">
              <a:off x="929" y="2840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2" name="Line 18"/>
            <p:cNvSpPr>
              <a:spLocks noChangeShapeType="1"/>
            </p:cNvSpPr>
            <p:nvPr/>
          </p:nvSpPr>
          <p:spPr bwMode="auto">
            <a:xfrm>
              <a:off x="929" y="284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3" name="Line 19"/>
            <p:cNvSpPr>
              <a:spLocks noChangeShapeType="1"/>
            </p:cNvSpPr>
            <p:nvPr/>
          </p:nvSpPr>
          <p:spPr bwMode="auto">
            <a:xfrm>
              <a:off x="2290" y="311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4" name="Line 20"/>
            <p:cNvSpPr>
              <a:spLocks noChangeShapeType="1"/>
            </p:cNvSpPr>
            <p:nvPr/>
          </p:nvSpPr>
          <p:spPr bwMode="auto">
            <a:xfrm>
              <a:off x="2562" y="3113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5" name="Line 21"/>
            <p:cNvSpPr>
              <a:spLocks noChangeShapeType="1"/>
            </p:cNvSpPr>
            <p:nvPr/>
          </p:nvSpPr>
          <p:spPr bwMode="auto">
            <a:xfrm flipH="1">
              <a:off x="929" y="3748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6" name="Line 22"/>
            <p:cNvSpPr>
              <a:spLocks noChangeShapeType="1"/>
            </p:cNvSpPr>
            <p:nvPr/>
          </p:nvSpPr>
          <p:spPr bwMode="auto">
            <a:xfrm>
              <a:off x="929" y="311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7" name="Line 23"/>
            <p:cNvSpPr>
              <a:spLocks noChangeShapeType="1"/>
            </p:cNvSpPr>
            <p:nvPr/>
          </p:nvSpPr>
          <p:spPr bwMode="auto">
            <a:xfrm>
              <a:off x="929" y="356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8" name="Line 24"/>
            <p:cNvSpPr>
              <a:spLocks noChangeShapeType="1"/>
            </p:cNvSpPr>
            <p:nvPr/>
          </p:nvSpPr>
          <p:spPr bwMode="auto">
            <a:xfrm>
              <a:off x="929" y="356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29" name="Rectangle 25"/>
            <p:cNvSpPr>
              <a:spLocks noChangeArrowheads="1"/>
            </p:cNvSpPr>
            <p:nvPr/>
          </p:nvSpPr>
          <p:spPr bwMode="auto">
            <a:xfrm>
              <a:off x="1110" y="3022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</a:p>
          </p:txBody>
        </p:sp>
        <p:sp>
          <p:nvSpPr>
            <p:cNvPr id="303130" name="Rectangle 26"/>
            <p:cNvSpPr>
              <a:spLocks noChangeArrowheads="1"/>
            </p:cNvSpPr>
            <p:nvPr/>
          </p:nvSpPr>
          <p:spPr bwMode="auto">
            <a:xfrm>
              <a:off x="1110" y="3430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</a:p>
          </p:txBody>
        </p:sp>
        <p:sp>
          <p:nvSpPr>
            <p:cNvPr id="303133" name="Line 29"/>
            <p:cNvSpPr>
              <a:spLocks noChangeShapeType="1"/>
            </p:cNvSpPr>
            <p:nvPr/>
          </p:nvSpPr>
          <p:spPr bwMode="auto">
            <a:xfrm>
              <a:off x="2562" y="3113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34" name="Line 30"/>
            <p:cNvSpPr>
              <a:spLocks noChangeShapeType="1"/>
            </p:cNvSpPr>
            <p:nvPr/>
          </p:nvSpPr>
          <p:spPr bwMode="auto">
            <a:xfrm>
              <a:off x="2471" y="352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35" name="Text Box 31"/>
            <p:cNvSpPr txBox="1">
              <a:spLocks noChangeArrowheads="1"/>
            </p:cNvSpPr>
            <p:nvPr/>
          </p:nvSpPr>
          <p:spPr bwMode="auto">
            <a:xfrm>
              <a:off x="2834" y="2927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3138" name="Text Box 34"/>
            <p:cNvSpPr txBox="1">
              <a:spLocks noChangeArrowheads="1"/>
            </p:cNvSpPr>
            <p:nvPr/>
          </p:nvSpPr>
          <p:spPr bwMode="auto">
            <a:xfrm>
              <a:off x="1564" y="2886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3139" name="Text Box 35"/>
            <p:cNvSpPr txBox="1">
              <a:spLocks noChangeArrowheads="1"/>
            </p:cNvSpPr>
            <p:nvPr/>
          </p:nvSpPr>
          <p:spPr bwMode="auto">
            <a:xfrm>
              <a:off x="1564" y="3335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3141" name="Oval 37"/>
            <p:cNvSpPr>
              <a:spLocks noChangeArrowheads="1"/>
            </p:cNvSpPr>
            <p:nvPr/>
          </p:nvSpPr>
          <p:spPr bwMode="auto">
            <a:xfrm>
              <a:off x="2453" y="349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42" name="Oval 38"/>
            <p:cNvSpPr>
              <a:spLocks noChangeArrowheads="1"/>
            </p:cNvSpPr>
            <p:nvPr/>
          </p:nvSpPr>
          <p:spPr bwMode="auto">
            <a:xfrm>
              <a:off x="2544" y="310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43" name="Line 39"/>
            <p:cNvSpPr>
              <a:spLocks noChangeShapeType="1"/>
            </p:cNvSpPr>
            <p:nvPr/>
          </p:nvSpPr>
          <p:spPr bwMode="auto">
            <a:xfrm>
              <a:off x="475" y="3974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44" name="Line 40"/>
            <p:cNvSpPr>
              <a:spLocks noChangeShapeType="1"/>
            </p:cNvSpPr>
            <p:nvPr/>
          </p:nvSpPr>
          <p:spPr bwMode="auto">
            <a:xfrm flipV="1">
              <a:off x="1292" y="365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45" name="Line 41"/>
            <p:cNvSpPr>
              <a:spLocks noChangeShapeType="1"/>
            </p:cNvSpPr>
            <p:nvPr/>
          </p:nvSpPr>
          <p:spPr bwMode="auto">
            <a:xfrm flipV="1">
              <a:off x="2063" y="370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46" name="Oval 42"/>
            <p:cNvSpPr>
              <a:spLocks noChangeArrowheads="1"/>
            </p:cNvSpPr>
            <p:nvPr/>
          </p:nvSpPr>
          <p:spPr bwMode="auto">
            <a:xfrm>
              <a:off x="2036" y="365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47" name="Text Box 43"/>
            <p:cNvSpPr txBox="1">
              <a:spLocks noChangeArrowheads="1"/>
            </p:cNvSpPr>
            <p:nvPr/>
          </p:nvSpPr>
          <p:spPr bwMode="auto">
            <a:xfrm>
              <a:off x="249" y="3793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</a:p>
          </p:txBody>
        </p:sp>
      </p:grpSp>
      <p:grpSp>
        <p:nvGrpSpPr>
          <p:cNvPr id="303153" name="Group 49"/>
          <p:cNvGrpSpPr>
            <a:grpSpLocks/>
          </p:cNvGrpSpPr>
          <p:nvPr/>
        </p:nvGrpSpPr>
        <p:grpSpPr bwMode="auto">
          <a:xfrm>
            <a:off x="250825" y="1700213"/>
            <a:ext cx="5184775" cy="2643187"/>
            <a:chOff x="158" y="1071"/>
            <a:chExt cx="3266" cy="1665"/>
          </a:xfrm>
        </p:grpSpPr>
        <p:pic>
          <p:nvPicPr>
            <p:cNvPr id="16389" name="Picture 45" descr="5-4-3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8" y="1071"/>
              <a:ext cx="3266" cy="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3150" name="Rectangle 46"/>
            <p:cNvSpPr>
              <a:spLocks noChangeArrowheads="1"/>
            </p:cNvSpPr>
            <p:nvPr/>
          </p:nvSpPr>
          <p:spPr bwMode="auto">
            <a:xfrm>
              <a:off x="703" y="1071"/>
              <a:ext cx="2224" cy="136"/>
            </a:xfrm>
            <a:prstGeom prst="rect">
              <a:avLst/>
            </a:prstGeom>
            <a:solidFill>
              <a:srgbClr val="FF99CC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FF99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3151" name="Rectangle 47"/>
            <p:cNvSpPr>
              <a:spLocks noChangeArrowheads="1"/>
            </p:cNvSpPr>
            <p:nvPr/>
          </p:nvSpPr>
          <p:spPr bwMode="auto">
            <a:xfrm>
              <a:off x="703" y="2205"/>
              <a:ext cx="2312" cy="136"/>
            </a:xfrm>
            <a:prstGeom prst="rect">
              <a:avLst/>
            </a:prstGeom>
            <a:solidFill>
              <a:srgbClr val="FF99CC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FF99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pic>
        <p:nvPicPr>
          <p:cNvPr id="303152" name="Picture 48" descr="5-4-3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64163" y="2708275"/>
            <a:ext cx="3024187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3851275" y="1538288"/>
          <a:ext cx="5105400" cy="1163637"/>
        </p:xfrm>
        <a:graphic>
          <a:graphicData uri="http://schemas.openxmlformats.org/presentationml/2006/ole">
            <p:oleObj spid="_x0000_s17409" name="公式" r:id="rId3" imgW="3225800" imgH="736600" progId="Equation.3">
              <p:embed/>
            </p:oleObj>
          </a:graphicData>
        </a:graphic>
      </p:graphicFrame>
      <p:grpSp>
        <p:nvGrpSpPr>
          <p:cNvPr id="17410" name="Group 76"/>
          <p:cNvGrpSpPr>
            <a:grpSpLocks/>
          </p:cNvGrpSpPr>
          <p:nvPr/>
        </p:nvGrpSpPr>
        <p:grpSpPr bwMode="auto">
          <a:xfrm>
            <a:off x="250825" y="476250"/>
            <a:ext cx="4752975" cy="1879600"/>
            <a:chOff x="158" y="300"/>
            <a:chExt cx="2994" cy="1184"/>
          </a:xfrm>
        </p:grpSpPr>
        <p:sp>
          <p:nvSpPr>
            <p:cNvPr id="304151" name="Text Box 23"/>
            <p:cNvSpPr txBox="1">
              <a:spLocks noChangeArrowheads="1"/>
            </p:cNvSpPr>
            <p:nvPr/>
          </p:nvSpPr>
          <p:spPr bwMode="auto">
            <a:xfrm>
              <a:off x="158" y="391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</a:p>
          </p:txBody>
        </p:sp>
        <p:sp>
          <p:nvSpPr>
            <p:cNvPr id="304133" name="Rectangle 5"/>
            <p:cNvSpPr>
              <a:spLocks noChangeArrowheads="1"/>
            </p:cNvSpPr>
            <p:nvPr/>
          </p:nvSpPr>
          <p:spPr bwMode="auto">
            <a:xfrm>
              <a:off x="1110" y="48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主</a:t>
              </a:r>
            </a:p>
          </p:txBody>
        </p:sp>
        <p:sp>
          <p:nvSpPr>
            <p:cNvPr id="304134" name="Rectangle 6"/>
            <p:cNvSpPr>
              <a:spLocks noChangeArrowheads="1"/>
            </p:cNvSpPr>
            <p:nvPr/>
          </p:nvSpPr>
          <p:spPr bwMode="auto">
            <a:xfrm>
              <a:off x="1881" y="48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从</a:t>
              </a:r>
            </a:p>
          </p:txBody>
        </p:sp>
        <p:sp>
          <p:nvSpPr>
            <p:cNvPr id="304135" name="Line 7"/>
            <p:cNvSpPr>
              <a:spLocks noChangeShapeType="1"/>
            </p:cNvSpPr>
            <p:nvPr/>
          </p:nvSpPr>
          <p:spPr bwMode="auto">
            <a:xfrm>
              <a:off x="1519" y="573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36" name="Line 8"/>
            <p:cNvSpPr>
              <a:spLocks noChangeShapeType="1"/>
            </p:cNvSpPr>
            <p:nvPr/>
          </p:nvSpPr>
          <p:spPr bwMode="auto">
            <a:xfrm>
              <a:off x="1519" y="981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37" name="Line 9"/>
            <p:cNvSpPr>
              <a:spLocks noChangeShapeType="1"/>
            </p:cNvSpPr>
            <p:nvPr/>
          </p:nvSpPr>
          <p:spPr bwMode="auto">
            <a:xfrm>
              <a:off x="657" y="618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38" name="Line 10"/>
            <p:cNvSpPr>
              <a:spLocks noChangeShapeType="1"/>
            </p:cNvSpPr>
            <p:nvPr/>
          </p:nvSpPr>
          <p:spPr bwMode="auto">
            <a:xfrm>
              <a:off x="657" y="981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39" name="Line 11"/>
            <p:cNvSpPr>
              <a:spLocks noChangeShapeType="1"/>
            </p:cNvSpPr>
            <p:nvPr/>
          </p:nvSpPr>
          <p:spPr bwMode="auto">
            <a:xfrm>
              <a:off x="2290" y="98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0" name="Line 12"/>
            <p:cNvSpPr>
              <a:spLocks noChangeShapeType="1"/>
            </p:cNvSpPr>
            <p:nvPr/>
          </p:nvSpPr>
          <p:spPr bwMode="auto">
            <a:xfrm flipV="1">
              <a:off x="2471" y="300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1" name="Line 13"/>
            <p:cNvSpPr>
              <a:spLocks noChangeShapeType="1"/>
            </p:cNvSpPr>
            <p:nvPr/>
          </p:nvSpPr>
          <p:spPr bwMode="auto">
            <a:xfrm flipH="1">
              <a:off x="929" y="300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2" name="Line 14"/>
            <p:cNvSpPr>
              <a:spLocks noChangeShapeType="1"/>
            </p:cNvSpPr>
            <p:nvPr/>
          </p:nvSpPr>
          <p:spPr bwMode="auto">
            <a:xfrm>
              <a:off x="929" y="30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3" name="Line 15"/>
            <p:cNvSpPr>
              <a:spLocks noChangeShapeType="1"/>
            </p:cNvSpPr>
            <p:nvPr/>
          </p:nvSpPr>
          <p:spPr bwMode="auto">
            <a:xfrm>
              <a:off x="2290" y="57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4" name="Line 16"/>
            <p:cNvSpPr>
              <a:spLocks noChangeShapeType="1"/>
            </p:cNvSpPr>
            <p:nvPr/>
          </p:nvSpPr>
          <p:spPr bwMode="auto">
            <a:xfrm>
              <a:off x="2562" y="573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5" name="Line 17"/>
            <p:cNvSpPr>
              <a:spLocks noChangeShapeType="1"/>
            </p:cNvSpPr>
            <p:nvPr/>
          </p:nvSpPr>
          <p:spPr bwMode="auto">
            <a:xfrm flipH="1">
              <a:off x="929" y="1208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6" name="Line 18"/>
            <p:cNvSpPr>
              <a:spLocks noChangeShapeType="1"/>
            </p:cNvSpPr>
            <p:nvPr/>
          </p:nvSpPr>
          <p:spPr bwMode="auto">
            <a:xfrm>
              <a:off x="929" y="57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7" name="Line 19"/>
            <p:cNvSpPr>
              <a:spLocks noChangeShapeType="1"/>
            </p:cNvSpPr>
            <p:nvPr/>
          </p:nvSpPr>
          <p:spPr bwMode="auto">
            <a:xfrm>
              <a:off x="929" y="102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8" name="Line 20"/>
            <p:cNvSpPr>
              <a:spLocks noChangeShapeType="1"/>
            </p:cNvSpPr>
            <p:nvPr/>
          </p:nvSpPr>
          <p:spPr bwMode="auto">
            <a:xfrm>
              <a:off x="929" y="102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49" name="Rectangle 21"/>
            <p:cNvSpPr>
              <a:spLocks noChangeArrowheads="1"/>
            </p:cNvSpPr>
            <p:nvPr/>
          </p:nvSpPr>
          <p:spPr bwMode="auto">
            <a:xfrm>
              <a:off x="1110" y="482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</a:p>
          </p:txBody>
        </p:sp>
        <p:sp>
          <p:nvSpPr>
            <p:cNvPr id="304150" name="Rectangle 22"/>
            <p:cNvSpPr>
              <a:spLocks noChangeArrowheads="1"/>
            </p:cNvSpPr>
            <p:nvPr/>
          </p:nvSpPr>
          <p:spPr bwMode="auto">
            <a:xfrm>
              <a:off x="1110" y="890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</a:p>
          </p:txBody>
        </p:sp>
        <p:sp>
          <p:nvSpPr>
            <p:cNvPr id="304152" name="Text Box 24"/>
            <p:cNvSpPr txBox="1">
              <a:spLocks noChangeArrowheads="1"/>
            </p:cNvSpPr>
            <p:nvPr/>
          </p:nvSpPr>
          <p:spPr bwMode="auto">
            <a:xfrm>
              <a:off x="203" y="799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</a:p>
          </p:txBody>
        </p:sp>
        <p:sp>
          <p:nvSpPr>
            <p:cNvPr id="304153" name="Line 25"/>
            <p:cNvSpPr>
              <a:spLocks noChangeShapeType="1"/>
            </p:cNvSpPr>
            <p:nvPr/>
          </p:nvSpPr>
          <p:spPr bwMode="auto">
            <a:xfrm>
              <a:off x="2562" y="573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54" name="Line 26"/>
            <p:cNvSpPr>
              <a:spLocks noChangeShapeType="1"/>
            </p:cNvSpPr>
            <p:nvPr/>
          </p:nvSpPr>
          <p:spPr bwMode="auto">
            <a:xfrm>
              <a:off x="2471" y="981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55" name="Text Box 27"/>
            <p:cNvSpPr txBox="1">
              <a:spLocks noChangeArrowheads="1"/>
            </p:cNvSpPr>
            <p:nvPr/>
          </p:nvSpPr>
          <p:spPr bwMode="auto">
            <a:xfrm>
              <a:off x="2834" y="387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4156" name="Text Box 28"/>
            <p:cNvSpPr txBox="1">
              <a:spLocks noChangeArrowheads="1"/>
            </p:cNvSpPr>
            <p:nvPr/>
          </p:nvSpPr>
          <p:spPr bwMode="auto">
            <a:xfrm>
              <a:off x="2834" y="79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4158" name="Text Box 30"/>
            <p:cNvSpPr txBox="1">
              <a:spLocks noChangeArrowheads="1"/>
            </p:cNvSpPr>
            <p:nvPr/>
          </p:nvSpPr>
          <p:spPr bwMode="auto">
            <a:xfrm>
              <a:off x="1564" y="346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4159" name="Text Box 31"/>
            <p:cNvSpPr txBox="1">
              <a:spLocks noChangeArrowheads="1"/>
            </p:cNvSpPr>
            <p:nvPr/>
          </p:nvSpPr>
          <p:spPr bwMode="auto">
            <a:xfrm>
              <a:off x="1564" y="795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4161" name="Oval 33"/>
            <p:cNvSpPr>
              <a:spLocks noChangeArrowheads="1"/>
            </p:cNvSpPr>
            <p:nvPr/>
          </p:nvSpPr>
          <p:spPr bwMode="auto">
            <a:xfrm>
              <a:off x="2453" y="95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62" name="Oval 34"/>
            <p:cNvSpPr>
              <a:spLocks noChangeArrowheads="1"/>
            </p:cNvSpPr>
            <p:nvPr/>
          </p:nvSpPr>
          <p:spPr bwMode="auto">
            <a:xfrm>
              <a:off x="2544" y="56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63" name="Line 35"/>
            <p:cNvSpPr>
              <a:spLocks noChangeShapeType="1"/>
            </p:cNvSpPr>
            <p:nvPr/>
          </p:nvSpPr>
          <p:spPr bwMode="auto">
            <a:xfrm>
              <a:off x="475" y="1434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64" name="Line 36"/>
            <p:cNvSpPr>
              <a:spLocks noChangeShapeType="1"/>
            </p:cNvSpPr>
            <p:nvPr/>
          </p:nvSpPr>
          <p:spPr bwMode="auto">
            <a:xfrm flipV="1">
              <a:off x="1292" y="111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65" name="Line 37"/>
            <p:cNvSpPr>
              <a:spLocks noChangeShapeType="1"/>
            </p:cNvSpPr>
            <p:nvPr/>
          </p:nvSpPr>
          <p:spPr bwMode="auto">
            <a:xfrm flipV="1">
              <a:off x="2063" y="116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66" name="Oval 38"/>
            <p:cNvSpPr>
              <a:spLocks noChangeArrowheads="1"/>
            </p:cNvSpPr>
            <p:nvPr/>
          </p:nvSpPr>
          <p:spPr bwMode="auto">
            <a:xfrm>
              <a:off x="2036" y="111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4167" name="Text Box 39"/>
            <p:cNvSpPr txBox="1">
              <a:spLocks noChangeArrowheads="1"/>
            </p:cNvSpPr>
            <p:nvPr/>
          </p:nvSpPr>
          <p:spPr bwMode="auto">
            <a:xfrm>
              <a:off x="249" y="1253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</a:p>
          </p:txBody>
        </p:sp>
      </p:grpSp>
      <p:graphicFrame>
        <p:nvGraphicFramePr>
          <p:cNvPr id="304168" name="Object 40"/>
          <p:cNvGraphicFramePr>
            <a:graphicFrameLocks noChangeAspect="1"/>
          </p:cNvGraphicFramePr>
          <p:nvPr/>
        </p:nvGraphicFramePr>
        <p:xfrm>
          <a:off x="3851275" y="3841750"/>
          <a:ext cx="5154613" cy="1133475"/>
        </p:xfrm>
        <a:graphic>
          <a:graphicData uri="http://schemas.openxmlformats.org/presentationml/2006/ole">
            <p:oleObj spid="_x0000_s17411" name="公式" r:id="rId4" imgW="3340100" imgH="736600" progId="Equation.3">
              <p:embed/>
            </p:oleObj>
          </a:graphicData>
        </a:graphic>
      </p:graphicFrame>
      <p:graphicFrame>
        <p:nvGraphicFramePr>
          <p:cNvPr id="304169" name="Object 41"/>
          <p:cNvGraphicFramePr>
            <a:graphicFrameLocks noChangeAspect="1"/>
          </p:cNvGraphicFramePr>
          <p:nvPr/>
        </p:nvGraphicFramePr>
        <p:xfrm>
          <a:off x="3852863" y="5207000"/>
          <a:ext cx="5256212" cy="1084263"/>
        </p:xfrm>
        <a:graphic>
          <a:graphicData uri="http://schemas.openxmlformats.org/presentationml/2006/ole">
            <p:oleObj spid="_x0000_s17412" name="公式" r:id="rId5" imgW="3568700" imgH="736600" progId="Equation.3">
              <p:embed/>
            </p:oleObj>
          </a:graphicData>
        </a:graphic>
      </p:graphicFrame>
      <p:graphicFrame>
        <p:nvGraphicFramePr>
          <p:cNvPr id="304170" name="Object 42"/>
          <p:cNvGraphicFramePr>
            <a:graphicFrameLocks noChangeAspect="1"/>
          </p:cNvGraphicFramePr>
          <p:nvPr/>
        </p:nvGraphicFramePr>
        <p:xfrm>
          <a:off x="3851275" y="2689225"/>
          <a:ext cx="5151438" cy="1098550"/>
        </p:xfrm>
        <a:graphic>
          <a:graphicData uri="http://schemas.openxmlformats.org/presentationml/2006/ole">
            <p:oleObj spid="_x0000_s17413" name="公式" r:id="rId6" imgW="3454400" imgH="736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4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4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4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4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0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4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0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idx="1"/>
          </p:nvPr>
        </p:nvSpPr>
        <p:spPr>
          <a:xfrm>
            <a:off x="394915" y="333375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(5)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列出真值表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05155" name="Group 3"/>
          <p:cNvGraphicFramePr>
            <a:graphicFrameLocks noGrp="1"/>
          </p:cNvGraphicFramePr>
          <p:nvPr/>
        </p:nvGraphicFramePr>
        <p:xfrm>
          <a:off x="6011863" y="757957"/>
          <a:ext cx="1871662" cy="3519491"/>
        </p:xfrm>
        <a:graphic>
          <a:graphicData uri="http://schemas.openxmlformats.org/drawingml/2006/table">
            <a:tbl>
              <a:tblPr/>
              <a:tblGrid>
                <a:gridCol w="401637"/>
                <a:gridCol w="404813"/>
                <a:gridCol w="273050"/>
                <a:gridCol w="360362"/>
                <a:gridCol w="431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498" name="Object 90"/>
          <p:cNvGraphicFramePr>
            <a:graphicFrameLocks noChangeAspect="1"/>
          </p:cNvGraphicFramePr>
          <p:nvPr/>
        </p:nvGraphicFramePr>
        <p:xfrm>
          <a:off x="6032500" y="765894"/>
          <a:ext cx="1762125" cy="287338"/>
        </p:xfrm>
        <a:graphic>
          <a:graphicData uri="http://schemas.openxmlformats.org/presentationml/2006/ole">
            <p:oleObj spid="_x0000_s18498" name="公式" r:id="rId3" imgW="1320227" imgH="215806" progId="Equation.3">
              <p:embed/>
            </p:oleObj>
          </a:graphicData>
        </a:graphic>
      </p:graphicFrame>
      <p:graphicFrame>
        <p:nvGraphicFramePr>
          <p:cNvPr id="18499" name="Object 91"/>
          <p:cNvGraphicFramePr>
            <a:graphicFrameLocks noChangeAspect="1"/>
          </p:cNvGraphicFramePr>
          <p:nvPr/>
        </p:nvGraphicFramePr>
        <p:xfrm>
          <a:off x="7531100" y="1110382"/>
          <a:ext cx="271463" cy="320675"/>
        </p:xfrm>
        <a:graphic>
          <a:graphicData uri="http://schemas.openxmlformats.org/presentationml/2006/ole">
            <p:oleObj spid="_x0000_s18499" name="公式" r:id="rId4" imgW="203112" imgH="241195" progId="Equation.3">
              <p:embed/>
            </p:oleObj>
          </a:graphicData>
        </a:graphic>
      </p:graphicFrame>
      <p:grpSp>
        <p:nvGrpSpPr>
          <p:cNvPr id="18500" name="Group 92"/>
          <p:cNvGrpSpPr>
            <a:grpSpLocks/>
          </p:cNvGrpSpPr>
          <p:nvPr/>
        </p:nvGrpSpPr>
        <p:grpSpPr bwMode="auto">
          <a:xfrm>
            <a:off x="5940425" y="1550119"/>
            <a:ext cx="431800" cy="215900"/>
            <a:chOff x="2789" y="1970"/>
            <a:chExt cx="545" cy="190"/>
          </a:xfrm>
        </p:grpSpPr>
        <p:sp>
          <p:nvSpPr>
            <p:cNvPr id="305245" name="Line 93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46" name="Line 94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47" name="Line 95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48" name="Line 96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49" name="Line 97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1" name="Group 98"/>
          <p:cNvGrpSpPr>
            <a:grpSpLocks/>
          </p:cNvGrpSpPr>
          <p:nvPr/>
        </p:nvGrpSpPr>
        <p:grpSpPr bwMode="auto">
          <a:xfrm>
            <a:off x="5983288" y="1881907"/>
            <a:ext cx="431800" cy="215900"/>
            <a:chOff x="2789" y="1970"/>
            <a:chExt cx="545" cy="190"/>
          </a:xfrm>
        </p:grpSpPr>
        <p:sp>
          <p:nvSpPr>
            <p:cNvPr id="305251" name="Line 99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52" name="Line 100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53" name="Line 101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54" name="Line 102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55" name="Line 103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2" name="Group 104"/>
          <p:cNvGrpSpPr>
            <a:grpSpLocks/>
          </p:cNvGrpSpPr>
          <p:nvPr/>
        </p:nvGrpSpPr>
        <p:grpSpPr bwMode="auto">
          <a:xfrm>
            <a:off x="5984875" y="2254969"/>
            <a:ext cx="431800" cy="215900"/>
            <a:chOff x="2789" y="1970"/>
            <a:chExt cx="545" cy="190"/>
          </a:xfrm>
        </p:grpSpPr>
        <p:sp>
          <p:nvSpPr>
            <p:cNvPr id="305257" name="Line 105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58" name="Line 106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59" name="Line 107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60" name="Line 108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61" name="Line 109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3" name="Group 110"/>
          <p:cNvGrpSpPr>
            <a:grpSpLocks/>
          </p:cNvGrpSpPr>
          <p:nvPr/>
        </p:nvGrpSpPr>
        <p:grpSpPr bwMode="auto">
          <a:xfrm>
            <a:off x="6011863" y="2601044"/>
            <a:ext cx="431800" cy="215900"/>
            <a:chOff x="2789" y="1970"/>
            <a:chExt cx="545" cy="190"/>
          </a:xfrm>
        </p:grpSpPr>
        <p:sp>
          <p:nvSpPr>
            <p:cNvPr id="305263" name="Line 111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64" name="Line 112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65" name="Line 113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66" name="Line 114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67" name="Line 115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4" name="Group 116"/>
          <p:cNvGrpSpPr>
            <a:grpSpLocks/>
          </p:cNvGrpSpPr>
          <p:nvPr/>
        </p:nvGrpSpPr>
        <p:grpSpPr bwMode="auto">
          <a:xfrm>
            <a:off x="6026150" y="2932832"/>
            <a:ext cx="431800" cy="215900"/>
            <a:chOff x="2789" y="1970"/>
            <a:chExt cx="545" cy="190"/>
          </a:xfrm>
        </p:grpSpPr>
        <p:sp>
          <p:nvSpPr>
            <p:cNvPr id="305269" name="Line 117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0" name="Line 118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1" name="Line 119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2" name="Line 120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3" name="Line 121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5" name="Group 122"/>
          <p:cNvGrpSpPr>
            <a:grpSpLocks/>
          </p:cNvGrpSpPr>
          <p:nvPr/>
        </p:nvGrpSpPr>
        <p:grpSpPr bwMode="auto">
          <a:xfrm>
            <a:off x="6011863" y="3278907"/>
            <a:ext cx="431800" cy="215900"/>
            <a:chOff x="2789" y="1970"/>
            <a:chExt cx="545" cy="190"/>
          </a:xfrm>
        </p:grpSpPr>
        <p:sp>
          <p:nvSpPr>
            <p:cNvPr id="305275" name="Line 123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6" name="Line 124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7" name="Line 125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8" name="Line 126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79" name="Line 127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6" name="Group 128"/>
          <p:cNvGrpSpPr>
            <a:grpSpLocks/>
          </p:cNvGrpSpPr>
          <p:nvPr/>
        </p:nvGrpSpPr>
        <p:grpSpPr bwMode="auto">
          <a:xfrm>
            <a:off x="5997575" y="3639269"/>
            <a:ext cx="431800" cy="215900"/>
            <a:chOff x="2789" y="1970"/>
            <a:chExt cx="545" cy="190"/>
          </a:xfrm>
        </p:grpSpPr>
        <p:sp>
          <p:nvSpPr>
            <p:cNvPr id="305281" name="Line 129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82" name="Line 130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83" name="Line 131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84" name="Line 132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85" name="Line 133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07" name="Group 134"/>
          <p:cNvGrpSpPr>
            <a:grpSpLocks/>
          </p:cNvGrpSpPr>
          <p:nvPr/>
        </p:nvGrpSpPr>
        <p:grpSpPr bwMode="auto">
          <a:xfrm>
            <a:off x="5997575" y="3999632"/>
            <a:ext cx="431800" cy="215900"/>
            <a:chOff x="2789" y="1970"/>
            <a:chExt cx="545" cy="190"/>
          </a:xfrm>
        </p:grpSpPr>
        <p:sp>
          <p:nvSpPr>
            <p:cNvPr id="305287" name="Line 135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88" name="Line 136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89" name="Line 137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90" name="Line 138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291" name="Line 139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aphicFrame>
        <p:nvGraphicFramePr>
          <p:cNvPr id="305292" name="Group 140"/>
          <p:cNvGraphicFramePr>
            <a:graphicFrameLocks noGrp="1"/>
          </p:cNvGraphicFramePr>
          <p:nvPr/>
        </p:nvGraphicFramePr>
        <p:xfrm>
          <a:off x="1619250" y="829394"/>
          <a:ext cx="1871663" cy="3502338"/>
        </p:xfrm>
        <a:graphic>
          <a:graphicData uri="http://schemas.openxmlformats.org/drawingml/2006/table">
            <a:tbl>
              <a:tblPr/>
              <a:tblGrid>
                <a:gridCol w="401638"/>
                <a:gridCol w="404812"/>
                <a:gridCol w="273050"/>
                <a:gridCol w="360363"/>
                <a:gridCol w="431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72" name="Object 227"/>
          <p:cNvGraphicFramePr>
            <a:graphicFrameLocks noChangeAspect="1"/>
          </p:cNvGraphicFramePr>
          <p:nvPr/>
        </p:nvGraphicFramePr>
        <p:xfrm>
          <a:off x="1639888" y="837332"/>
          <a:ext cx="1746250" cy="285750"/>
        </p:xfrm>
        <a:graphic>
          <a:graphicData uri="http://schemas.openxmlformats.org/presentationml/2006/ole">
            <p:oleObj spid="_x0000_s18572" name="公式" r:id="rId5" imgW="1307532" imgH="215806" progId="Equation.3">
              <p:embed/>
            </p:oleObj>
          </a:graphicData>
        </a:graphic>
      </p:graphicFrame>
      <p:graphicFrame>
        <p:nvGraphicFramePr>
          <p:cNvPr id="18573" name="Object 228"/>
          <p:cNvGraphicFramePr>
            <a:graphicFrameLocks noChangeAspect="1"/>
          </p:cNvGraphicFramePr>
          <p:nvPr/>
        </p:nvGraphicFramePr>
        <p:xfrm>
          <a:off x="3138488" y="1181819"/>
          <a:ext cx="269875" cy="319088"/>
        </p:xfrm>
        <a:graphic>
          <a:graphicData uri="http://schemas.openxmlformats.org/presentationml/2006/ole">
            <p:oleObj spid="_x0000_s18573" name="公式" r:id="rId6" imgW="203112" imgH="241195" progId="Equation.3">
              <p:embed/>
            </p:oleObj>
          </a:graphicData>
        </a:graphic>
      </p:graphicFrame>
      <p:grpSp>
        <p:nvGrpSpPr>
          <p:cNvPr id="18574" name="Group 229"/>
          <p:cNvGrpSpPr>
            <a:grpSpLocks/>
          </p:cNvGrpSpPr>
          <p:nvPr/>
        </p:nvGrpSpPr>
        <p:grpSpPr bwMode="auto">
          <a:xfrm>
            <a:off x="1547813" y="1621557"/>
            <a:ext cx="431800" cy="215900"/>
            <a:chOff x="2789" y="1970"/>
            <a:chExt cx="545" cy="190"/>
          </a:xfrm>
        </p:grpSpPr>
        <p:sp>
          <p:nvSpPr>
            <p:cNvPr id="305382" name="Line 23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83" name="Line 23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84" name="Line 23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85" name="Line 23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86" name="Line 23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75" name="Group 235"/>
          <p:cNvGrpSpPr>
            <a:grpSpLocks/>
          </p:cNvGrpSpPr>
          <p:nvPr/>
        </p:nvGrpSpPr>
        <p:grpSpPr bwMode="auto">
          <a:xfrm>
            <a:off x="1590675" y="1953344"/>
            <a:ext cx="431800" cy="215900"/>
            <a:chOff x="2789" y="1970"/>
            <a:chExt cx="545" cy="190"/>
          </a:xfrm>
        </p:grpSpPr>
        <p:sp>
          <p:nvSpPr>
            <p:cNvPr id="305388" name="Line 23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89" name="Line 23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0" name="Line 23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1" name="Line 23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2" name="Line 24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76" name="Group 241"/>
          <p:cNvGrpSpPr>
            <a:grpSpLocks/>
          </p:cNvGrpSpPr>
          <p:nvPr/>
        </p:nvGrpSpPr>
        <p:grpSpPr bwMode="auto">
          <a:xfrm>
            <a:off x="1592263" y="2326407"/>
            <a:ext cx="431800" cy="215900"/>
            <a:chOff x="2789" y="1970"/>
            <a:chExt cx="545" cy="190"/>
          </a:xfrm>
        </p:grpSpPr>
        <p:sp>
          <p:nvSpPr>
            <p:cNvPr id="305394" name="Line 24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5" name="Line 24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6" name="Line 24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7" name="Line 24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398" name="Line 24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77" name="Group 247"/>
          <p:cNvGrpSpPr>
            <a:grpSpLocks/>
          </p:cNvGrpSpPr>
          <p:nvPr/>
        </p:nvGrpSpPr>
        <p:grpSpPr bwMode="auto">
          <a:xfrm>
            <a:off x="1619250" y="2672482"/>
            <a:ext cx="431800" cy="215900"/>
            <a:chOff x="2789" y="1970"/>
            <a:chExt cx="545" cy="190"/>
          </a:xfrm>
        </p:grpSpPr>
        <p:sp>
          <p:nvSpPr>
            <p:cNvPr id="305400" name="Line 248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1" name="Line 249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2" name="Line 250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3" name="Line 251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4" name="Line 252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78" name="Group 253"/>
          <p:cNvGrpSpPr>
            <a:grpSpLocks/>
          </p:cNvGrpSpPr>
          <p:nvPr/>
        </p:nvGrpSpPr>
        <p:grpSpPr bwMode="auto">
          <a:xfrm>
            <a:off x="1633538" y="3004269"/>
            <a:ext cx="431800" cy="215900"/>
            <a:chOff x="2789" y="1970"/>
            <a:chExt cx="545" cy="190"/>
          </a:xfrm>
        </p:grpSpPr>
        <p:sp>
          <p:nvSpPr>
            <p:cNvPr id="305406" name="Line 254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7" name="Line 255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8" name="Line 256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09" name="Line 257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10" name="Line 258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79" name="Group 259"/>
          <p:cNvGrpSpPr>
            <a:grpSpLocks/>
          </p:cNvGrpSpPr>
          <p:nvPr/>
        </p:nvGrpSpPr>
        <p:grpSpPr bwMode="auto">
          <a:xfrm>
            <a:off x="1619250" y="3350344"/>
            <a:ext cx="431800" cy="215900"/>
            <a:chOff x="2789" y="1970"/>
            <a:chExt cx="545" cy="190"/>
          </a:xfrm>
        </p:grpSpPr>
        <p:sp>
          <p:nvSpPr>
            <p:cNvPr id="305412" name="Line 26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13" name="Line 26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14" name="Line 262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15" name="Line 26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16" name="Line 26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80" name="Group 265"/>
          <p:cNvGrpSpPr>
            <a:grpSpLocks/>
          </p:cNvGrpSpPr>
          <p:nvPr/>
        </p:nvGrpSpPr>
        <p:grpSpPr bwMode="auto">
          <a:xfrm>
            <a:off x="1604963" y="3710707"/>
            <a:ext cx="431800" cy="215900"/>
            <a:chOff x="2789" y="1970"/>
            <a:chExt cx="545" cy="190"/>
          </a:xfrm>
        </p:grpSpPr>
        <p:sp>
          <p:nvSpPr>
            <p:cNvPr id="305418" name="Line 26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19" name="Line 26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0" name="Line 268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1" name="Line 26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2" name="Line 27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18581" name="Group 271"/>
          <p:cNvGrpSpPr>
            <a:grpSpLocks/>
          </p:cNvGrpSpPr>
          <p:nvPr/>
        </p:nvGrpSpPr>
        <p:grpSpPr bwMode="auto">
          <a:xfrm>
            <a:off x="1604963" y="4071069"/>
            <a:ext cx="431800" cy="215900"/>
            <a:chOff x="2789" y="1970"/>
            <a:chExt cx="545" cy="190"/>
          </a:xfrm>
        </p:grpSpPr>
        <p:sp>
          <p:nvSpPr>
            <p:cNvPr id="305424" name="Line 27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5" name="Line 27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6" name="Line 27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7" name="Line 27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28" name="Line 27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sp>
        <p:nvSpPr>
          <p:cNvPr id="305429" name="AutoShape 277"/>
          <p:cNvSpPr>
            <a:spLocks noChangeArrowheads="1"/>
          </p:cNvSpPr>
          <p:nvPr/>
        </p:nvSpPr>
        <p:spPr bwMode="auto">
          <a:xfrm>
            <a:off x="3851275" y="2342282"/>
            <a:ext cx="1584325" cy="287337"/>
          </a:xfrm>
          <a:prstGeom prst="rightArrow">
            <a:avLst>
              <a:gd name="adj1" fmla="val 50000"/>
              <a:gd name="adj2" fmla="val 1378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pSp>
        <p:nvGrpSpPr>
          <p:cNvPr id="18583" name="Group 318"/>
          <p:cNvGrpSpPr>
            <a:grpSpLocks/>
          </p:cNvGrpSpPr>
          <p:nvPr/>
        </p:nvGrpSpPr>
        <p:grpSpPr bwMode="auto">
          <a:xfrm>
            <a:off x="2700338" y="4645744"/>
            <a:ext cx="4751387" cy="1879600"/>
            <a:chOff x="1701" y="2840"/>
            <a:chExt cx="2993" cy="1184"/>
          </a:xfrm>
        </p:grpSpPr>
        <p:sp>
          <p:nvSpPr>
            <p:cNvPr id="305432" name="Rectangle 280"/>
            <p:cNvSpPr>
              <a:spLocks noChangeArrowheads="1"/>
            </p:cNvSpPr>
            <p:nvPr/>
          </p:nvSpPr>
          <p:spPr bwMode="auto">
            <a:xfrm>
              <a:off x="2653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主</a:t>
              </a:r>
            </a:p>
          </p:txBody>
        </p:sp>
        <p:sp>
          <p:nvSpPr>
            <p:cNvPr id="305433" name="Rectangle 281"/>
            <p:cNvSpPr>
              <a:spLocks noChangeArrowheads="1"/>
            </p:cNvSpPr>
            <p:nvPr/>
          </p:nvSpPr>
          <p:spPr bwMode="auto">
            <a:xfrm>
              <a:off x="3424" y="3022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从</a:t>
              </a:r>
            </a:p>
          </p:txBody>
        </p:sp>
        <p:sp>
          <p:nvSpPr>
            <p:cNvPr id="305434" name="Line 282"/>
            <p:cNvSpPr>
              <a:spLocks noChangeShapeType="1"/>
            </p:cNvSpPr>
            <p:nvPr/>
          </p:nvSpPr>
          <p:spPr bwMode="auto">
            <a:xfrm>
              <a:off x="3062" y="3113"/>
              <a:ext cx="36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35" name="Line 283"/>
            <p:cNvSpPr>
              <a:spLocks noChangeShapeType="1"/>
            </p:cNvSpPr>
            <p:nvPr/>
          </p:nvSpPr>
          <p:spPr bwMode="auto">
            <a:xfrm>
              <a:off x="3062" y="3521"/>
              <a:ext cx="36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36" name="Line 284"/>
            <p:cNvSpPr>
              <a:spLocks noChangeShapeType="1"/>
            </p:cNvSpPr>
            <p:nvPr/>
          </p:nvSpPr>
          <p:spPr bwMode="auto">
            <a:xfrm>
              <a:off x="2200" y="3158"/>
              <a:ext cx="45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37" name="Line 285"/>
            <p:cNvSpPr>
              <a:spLocks noChangeShapeType="1"/>
            </p:cNvSpPr>
            <p:nvPr/>
          </p:nvSpPr>
          <p:spPr bwMode="auto">
            <a:xfrm>
              <a:off x="2200" y="3521"/>
              <a:ext cx="45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38" name="Line 286"/>
            <p:cNvSpPr>
              <a:spLocks noChangeShapeType="1"/>
            </p:cNvSpPr>
            <p:nvPr/>
          </p:nvSpPr>
          <p:spPr bwMode="auto">
            <a:xfrm>
              <a:off x="3833" y="3521"/>
              <a:ext cx="18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39" name="Line 287"/>
            <p:cNvSpPr>
              <a:spLocks noChangeShapeType="1"/>
            </p:cNvSpPr>
            <p:nvPr/>
          </p:nvSpPr>
          <p:spPr bwMode="auto">
            <a:xfrm flipV="1">
              <a:off x="4014" y="2840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0" name="Line 288"/>
            <p:cNvSpPr>
              <a:spLocks noChangeShapeType="1"/>
            </p:cNvSpPr>
            <p:nvPr/>
          </p:nvSpPr>
          <p:spPr bwMode="auto">
            <a:xfrm flipH="1">
              <a:off x="2472" y="2840"/>
              <a:ext cx="154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1" name="Line 289"/>
            <p:cNvSpPr>
              <a:spLocks noChangeShapeType="1"/>
            </p:cNvSpPr>
            <p:nvPr/>
          </p:nvSpPr>
          <p:spPr bwMode="auto">
            <a:xfrm>
              <a:off x="2472" y="284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2" name="Line 290"/>
            <p:cNvSpPr>
              <a:spLocks noChangeShapeType="1"/>
            </p:cNvSpPr>
            <p:nvPr/>
          </p:nvSpPr>
          <p:spPr bwMode="auto">
            <a:xfrm>
              <a:off x="3833" y="3113"/>
              <a:ext cx="27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3" name="Line 291"/>
            <p:cNvSpPr>
              <a:spLocks noChangeShapeType="1"/>
            </p:cNvSpPr>
            <p:nvPr/>
          </p:nvSpPr>
          <p:spPr bwMode="auto">
            <a:xfrm>
              <a:off x="4105" y="3113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4" name="Line 292"/>
            <p:cNvSpPr>
              <a:spLocks noChangeShapeType="1"/>
            </p:cNvSpPr>
            <p:nvPr/>
          </p:nvSpPr>
          <p:spPr bwMode="auto">
            <a:xfrm flipH="1">
              <a:off x="2472" y="3748"/>
              <a:ext cx="163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5" name="Line 293"/>
            <p:cNvSpPr>
              <a:spLocks noChangeShapeType="1"/>
            </p:cNvSpPr>
            <p:nvPr/>
          </p:nvSpPr>
          <p:spPr bwMode="auto">
            <a:xfrm>
              <a:off x="2472" y="3113"/>
              <a:ext cx="18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6" name="Line 294"/>
            <p:cNvSpPr>
              <a:spLocks noChangeShapeType="1"/>
            </p:cNvSpPr>
            <p:nvPr/>
          </p:nvSpPr>
          <p:spPr bwMode="auto">
            <a:xfrm>
              <a:off x="2472" y="356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7" name="Line 295"/>
            <p:cNvSpPr>
              <a:spLocks noChangeShapeType="1"/>
            </p:cNvSpPr>
            <p:nvPr/>
          </p:nvSpPr>
          <p:spPr bwMode="auto">
            <a:xfrm>
              <a:off x="2472" y="3566"/>
              <a:ext cx="18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48" name="Rectangle 296"/>
            <p:cNvSpPr>
              <a:spLocks noChangeArrowheads="1"/>
            </p:cNvSpPr>
            <p:nvPr/>
          </p:nvSpPr>
          <p:spPr bwMode="auto">
            <a:xfrm>
              <a:off x="2653" y="3022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</a:p>
          </p:txBody>
        </p:sp>
        <p:sp>
          <p:nvSpPr>
            <p:cNvPr id="305449" name="Rectangle 297"/>
            <p:cNvSpPr>
              <a:spLocks noChangeArrowheads="1"/>
            </p:cNvSpPr>
            <p:nvPr/>
          </p:nvSpPr>
          <p:spPr bwMode="auto">
            <a:xfrm>
              <a:off x="2653" y="3430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</a:p>
          </p:txBody>
        </p:sp>
        <p:sp>
          <p:nvSpPr>
            <p:cNvPr id="305450" name="Text Box 298"/>
            <p:cNvSpPr txBox="1">
              <a:spLocks noChangeArrowheads="1"/>
            </p:cNvSpPr>
            <p:nvPr/>
          </p:nvSpPr>
          <p:spPr bwMode="auto">
            <a:xfrm>
              <a:off x="1701" y="2931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</a:p>
          </p:txBody>
        </p:sp>
        <p:sp>
          <p:nvSpPr>
            <p:cNvPr id="305451" name="Text Box 299"/>
            <p:cNvSpPr txBox="1">
              <a:spLocks noChangeArrowheads="1"/>
            </p:cNvSpPr>
            <p:nvPr/>
          </p:nvSpPr>
          <p:spPr bwMode="auto">
            <a:xfrm>
              <a:off x="1746" y="3339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</a:p>
          </p:txBody>
        </p:sp>
        <p:sp>
          <p:nvSpPr>
            <p:cNvPr id="305452" name="Line 300"/>
            <p:cNvSpPr>
              <a:spLocks noChangeShapeType="1"/>
            </p:cNvSpPr>
            <p:nvPr/>
          </p:nvSpPr>
          <p:spPr bwMode="auto">
            <a:xfrm>
              <a:off x="4105" y="3113"/>
              <a:ext cx="36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53" name="Line 301"/>
            <p:cNvSpPr>
              <a:spLocks noChangeShapeType="1"/>
            </p:cNvSpPr>
            <p:nvPr/>
          </p:nvSpPr>
          <p:spPr bwMode="auto">
            <a:xfrm>
              <a:off x="4014" y="3521"/>
              <a:ext cx="4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54" name="Text Box 302"/>
            <p:cNvSpPr txBox="1">
              <a:spLocks noChangeArrowheads="1"/>
            </p:cNvSpPr>
            <p:nvPr/>
          </p:nvSpPr>
          <p:spPr bwMode="auto">
            <a:xfrm>
              <a:off x="4377" y="2927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5455" name="Text Box 303"/>
            <p:cNvSpPr txBox="1">
              <a:spLocks noChangeArrowheads="1"/>
            </p:cNvSpPr>
            <p:nvPr/>
          </p:nvSpPr>
          <p:spPr bwMode="auto">
            <a:xfrm>
              <a:off x="4377" y="3339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5457" name="Text Box 305"/>
            <p:cNvSpPr txBox="1">
              <a:spLocks noChangeArrowheads="1"/>
            </p:cNvSpPr>
            <p:nvPr/>
          </p:nvSpPr>
          <p:spPr bwMode="auto">
            <a:xfrm>
              <a:off x="3107" y="2886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5458" name="Text Box 306"/>
            <p:cNvSpPr txBox="1">
              <a:spLocks noChangeArrowheads="1"/>
            </p:cNvSpPr>
            <p:nvPr/>
          </p:nvSpPr>
          <p:spPr bwMode="auto">
            <a:xfrm>
              <a:off x="3107" y="3335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5460" name="Oval 308"/>
            <p:cNvSpPr>
              <a:spLocks noChangeArrowheads="1"/>
            </p:cNvSpPr>
            <p:nvPr/>
          </p:nvSpPr>
          <p:spPr bwMode="auto">
            <a:xfrm>
              <a:off x="3996" y="349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61" name="Oval 309"/>
            <p:cNvSpPr>
              <a:spLocks noChangeArrowheads="1"/>
            </p:cNvSpPr>
            <p:nvPr/>
          </p:nvSpPr>
          <p:spPr bwMode="auto">
            <a:xfrm>
              <a:off x="4087" y="3104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62" name="Line 310"/>
            <p:cNvSpPr>
              <a:spLocks noChangeShapeType="1"/>
            </p:cNvSpPr>
            <p:nvPr/>
          </p:nvSpPr>
          <p:spPr bwMode="auto">
            <a:xfrm>
              <a:off x="2018" y="3974"/>
              <a:ext cx="158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63" name="Line 311"/>
            <p:cNvSpPr>
              <a:spLocks noChangeShapeType="1"/>
            </p:cNvSpPr>
            <p:nvPr/>
          </p:nvSpPr>
          <p:spPr bwMode="auto">
            <a:xfrm flipV="1">
              <a:off x="2835" y="365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64" name="Line 312"/>
            <p:cNvSpPr>
              <a:spLocks noChangeShapeType="1"/>
            </p:cNvSpPr>
            <p:nvPr/>
          </p:nvSpPr>
          <p:spPr bwMode="auto">
            <a:xfrm flipV="1">
              <a:off x="3606" y="370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65" name="Oval 313"/>
            <p:cNvSpPr>
              <a:spLocks noChangeArrowheads="1"/>
            </p:cNvSpPr>
            <p:nvPr/>
          </p:nvSpPr>
          <p:spPr bwMode="auto">
            <a:xfrm>
              <a:off x="3579" y="365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5466" name="Text Box 314"/>
            <p:cNvSpPr txBox="1">
              <a:spLocks noChangeArrowheads="1"/>
            </p:cNvSpPr>
            <p:nvPr/>
          </p:nvSpPr>
          <p:spPr bwMode="auto">
            <a:xfrm>
              <a:off x="1792" y="3793"/>
              <a:ext cx="4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565400"/>
            <a:ext cx="5400600" cy="1470025"/>
          </a:xfrm>
        </p:spPr>
        <p:txBody>
          <a:bodyPr/>
          <a:lstStyle/>
          <a:p>
            <a:r>
              <a:rPr lang="zh-CN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第五章</a:t>
            </a: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半导体存储电路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260350"/>
            <a:ext cx="8137525" cy="12954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二、脉冲触发方式的动作特点</a:t>
            </a:r>
          </a:p>
        </p:txBody>
      </p:sp>
      <p:graphicFrame>
        <p:nvGraphicFramePr>
          <p:cNvPr id="306179" name="Object 3"/>
          <p:cNvGraphicFramePr>
            <a:graphicFrameLocks noChangeAspect="1"/>
          </p:cNvGraphicFramePr>
          <p:nvPr/>
        </p:nvGraphicFramePr>
        <p:xfrm>
          <a:off x="250825" y="692150"/>
          <a:ext cx="5975350" cy="1722438"/>
        </p:xfrm>
        <a:graphic>
          <a:graphicData uri="http://schemas.openxmlformats.org/presentationml/2006/ole">
            <p:oleObj spid="_x0000_s19458" name="公式" r:id="rId3" imgW="3175000" imgH="914400" progId="Equation.3">
              <p:embed/>
            </p:oleObj>
          </a:graphicData>
        </a:graphic>
      </p:graphicFrame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3779838" y="5516563"/>
          <a:ext cx="5113337" cy="817562"/>
        </p:xfrm>
        <a:graphic>
          <a:graphicData uri="http://schemas.openxmlformats.org/presentationml/2006/ole">
            <p:oleObj spid="_x0000_s19459" name="公式" r:id="rId4" imgW="2794000" imgH="457200" progId="Equation.3">
              <p:embed/>
            </p:oleObj>
          </a:graphicData>
        </a:graphic>
      </p:graphicFrame>
      <p:grpSp>
        <p:nvGrpSpPr>
          <p:cNvPr id="19460" name="Group 45"/>
          <p:cNvGrpSpPr>
            <a:grpSpLocks/>
          </p:cNvGrpSpPr>
          <p:nvPr/>
        </p:nvGrpSpPr>
        <p:grpSpPr bwMode="auto">
          <a:xfrm>
            <a:off x="-180975" y="4292600"/>
            <a:ext cx="4681538" cy="1879600"/>
            <a:chOff x="-114" y="2704"/>
            <a:chExt cx="2949" cy="1184"/>
          </a:xfrm>
        </p:grpSpPr>
        <p:sp>
          <p:nvSpPr>
            <p:cNvPr id="306184" name="Rectangle 8"/>
            <p:cNvSpPr>
              <a:spLocks noChangeArrowheads="1"/>
            </p:cNvSpPr>
            <p:nvPr/>
          </p:nvSpPr>
          <p:spPr bwMode="auto">
            <a:xfrm>
              <a:off x="838" y="2886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主</a:t>
              </a:r>
            </a:p>
          </p:txBody>
        </p:sp>
        <p:sp>
          <p:nvSpPr>
            <p:cNvPr id="306185" name="Rectangle 9"/>
            <p:cNvSpPr>
              <a:spLocks noChangeArrowheads="1"/>
            </p:cNvSpPr>
            <p:nvPr/>
          </p:nvSpPr>
          <p:spPr bwMode="auto">
            <a:xfrm>
              <a:off x="1609" y="2886"/>
              <a:ext cx="408" cy="6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  <a:ea typeface="楷体_GB2312" charset="0"/>
                </a:rPr>
                <a:t>从</a:t>
              </a:r>
            </a:p>
          </p:txBody>
        </p:sp>
        <p:sp>
          <p:nvSpPr>
            <p:cNvPr id="306186" name="Line 10"/>
            <p:cNvSpPr>
              <a:spLocks noChangeShapeType="1"/>
            </p:cNvSpPr>
            <p:nvPr/>
          </p:nvSpPr>
          <p:spPr bwMode="auto">
            <a:xfrm>
              <a:off x="1247" y="2977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87" name="Line 11"/>
            <p:cNvSpPr>
              <a:spLocks noChangeShapeType="1"/>
            </p:cNvSpPr>
            <p:nvPr/>
          </p:nvSpPr>
          <p:spPr bwMode="auto">
            <a:xfrm>
              <a:off x="1247" y="3385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88" name="Line 12"/>
            <p:cNvSpPr>
              <a:spLocks noChangeShapeType="1"/>
            </p:cNvSpPr>
            <p:nvPr/>
          </p:nvSpPr>
          <p:spPr bwMode="auto">
            <a:xfrm>
              <a:off x="385" y="3022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89" name="Line 13"/>
            <p:cNvSpPr>
              <a:spLocks noChangeShapeType="1"/>
            </p:cNvSpPr>
            <p:nvPr/>
          </p:nvSpPr>
          <p:spPr bwMode="auto">
            <a:xfrm>
              <a:off x="385" y="3385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0" name="Line 14"/>
            <p:cNvSpPr>
              <a:spLocks noChangeShapeType="1"/>
            </p:cNvSpPr>
            <p:nvPr/>
          </p:nvSpPr>
          <p:spPr bwMode="auto">
            <a:xfrm>
              <a:off x="2018" y="338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1" name="Line 15"/>
            <p:cNvSpPr>
              <a:spLocks noChangeShapeType="1"/>
            </p:cNvSpPr>
            <p:nvPr/>
          </p:nvSpPr>
          <p:spPr bwMode="auto">
            <a:xfrm flipV="1">
              <a:off x="2199" y="2704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2" name="Line 16"/>
            <p:cNvSpPr>
              <a:spLocks noChangeShapeType="1"/>
            </p:cNvSpPr>
            <p:nvPr/>
          </p:nvSpPr>
          <p:spPr bwMode="auto">
            <a:xfrm flipH="1">
              <a:off x="657" y="2704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3" name="Line 17"/>
            <p:cNvSpPr>
              <a:spLocks noChangeShapeType="1"/>
            </p:cNvSpPr>
            <p:nvPr/>
          </p:nvSpPr>
          <p:spPr bwMode="auto">
            <a:xfrm>
              <a:off x="657" y="2704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4" name="Line 18"/>
            <p:cNvSpPr>
              <a:spLocks noChangeShapeType="1"/>
            </p:cNvSpPr>
            <p:nvPr/>
          </p:nvSpPr>
          <p:spPr bwMode="auto">
            <a:xfrm>
              <a:off x="2018" y="2977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5" name="Line 19"/>
            <p:cNvSpPr>
              <a:spLocks noChangeShapeType="1"/>
            </p:cNvSpPr>
            <p:nvPr/>
          </p:nvSpPr>
          <p:spPr bwMode="auto">
            <a:xfrm>
              <a:off x="2290" y="2977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6" name="Line 20"/>
            <p:cNvSpPr>
              <a:spLocks noChangeShapeType="1"/>
            </p:cNvSpPr>
            <p:nvPr/>
          </p:nvSpPr>
          <p:spPr bwMode="auto">
            <a:xfrm flipH="1">
              <a:off x="657" y="3612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7" name="Line 21"/>
            <p:cNvSpPr>
              <a:spLocks noChangeShapeType="1"/>
            </p:cNvSpPr>
            <p:nvPr/>
          </p:nvSpPr>
          <p:spPr bwMode="auto">
            <a:xfrm>
              <a:off x="657" y="297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8" name="Line 22"/>
            <p:cNvSpPr>
              <a:spLocks noChangeShapeType="1"/>
            </p:cNvSpPr>
            <p:nvPr/>
          </p:nvSpPr>
          <p:spPr bwMode="auto">
            <a:xfrm>
              <a:off x="657" y="343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199" name="Line 23"/>
            <p:cNvSpPr>
              <a:spLocks noChangeShapeType="1"/>
            </p:cNvSpPr>
            <p:nvPr/>
          </p:nvSpPr>
          <p:spPr bwMode="auto">
            <a:xfrm>
              <a:off x="657" y="343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00" name="Rectangle 24"/>
            <p:cNvSpPr>
              <a:spLocks noChangeArrowheads="1"/>
            </p:cNvSpPr>
            <p:nvPr/>
          </p:nvSpPr>
          <p:spPr bwMode="auto">
            <a:xfrm>
              <a:off x="838" y="2886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S</a:t>
              </a:r>
            </a:p>
          </p:txBody>
        </p:sp>
        <p:sp>
          <p:nvSpPr>
            <p:cNvPr id="306201" name="Rectangle 25"/>
            <p:cNvSpPr>
              <a:spLocks noChangeArrowheads="1"/>
            </p:cNvSpPr>
            <p:nvPr/>
          </p:nvSpPr>
          <p:spPr bwMode="auto">
            <a:xfrm>
              <a:off x="838" y="3294"/>
              <a:ext cx="91" cy="227"/>
            </a:xfrm>
            <a:prstGeom prst="rect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b="1"/>
                <a:t>R</a:t>
              </a:r>
            </a:p>
          </p:txBody>
        </p:sp>
        <p:sp>
          <p:nvSpPr>
            <p:cNvPr id="306202" name="Text Box 26"/>
            <p:cNvSpPr txBox="1">
              <a:spLocks noChangeArrowheads="1"/>
            </p:cNvSpPr>
            <p:nvPr/>
          </p:nvSpPr>
          <p:spPr bwMode="auto">
            <a:xfrm>
              <a:off x="-114" y="2795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J</a:t>
              </a:r>
            </a:p>
          </p:txBody>
        </p:sp>
        <p:sp>
          <p:nvSpPr>
            <p:cNvPr id="306203" name="Text Box 27"/>
            <p:cNvSpPr txBox="1">
              <a:spLocks noChangeArrowheads="1"/>
            </p:cNvSpPr>
            <p:nvPr/>
          </p:nvSpPr>
          <p:spPr bwMode="auto">
            <a:xfrm>
              <a:off x="-69" y="3203"/>
              <a:ext cx="6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K</a:t>
              </a:r>
            </a:p>
          </p:txBody>
        </p:sp>
        <p:sp>
          <p:nvSpPr>
            <p:cNvPr id="306204" name="Line 28"/>
            <p:cNvSpPr>
              <a:spLocks noChangeShapeType="1"/>
            </p:cNvSpPr>
            <p:nvPr/>
          </p:nvSpPr>
          <p:spPr bwMode="auto">
            <a:xfrm>
              <a:off x="2290" y="2977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05" name="Line 29"/>
            <p:cNvSpPr>
              <a:spLocks noChangeShapeType="1"/>
            </p:cNvSpPr>
            <p:nvPr/>
          </p:nvSpPr>
          <p:spPr bwMode="auto">
            <a:xfrm>
              <a:off x="2199" y="3385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06" name="Text Box 30"/>
            <p:cNvSpPr txBox="1">
              <a:spLocks noChangeArrowheads="1"/>
            </p:cNvSpPr>
            <p:nvPr/>
          </p:nvSpPr>
          <p:spPr bwMode="auto">
            <a:xfrm>
              <a:off x="2562" y="2791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6207" name="Text Box 31"/>
            <p:cNvSpPr txBox="1">
              <a:spLocks noChangeArrowheads="1"/>
            </p:cNvSpPr>
            <p:nvPr/>
          </p:nvSpPr>
          <p:spPr bwMode="auto">
            <a:xfrm>
              <a:off x="2562" y="3203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6209" name="Text Box 33"/>
            <p:cNvSpPr txBox="1">
              <a:spLocks noChangeArrowheads="1"/>
            </p:cNvSpPr>
            <p:nvPr/>
          </p:nvSpPr>
          <p:spPr bwMode="auto">
            <a:xfrm>
              <a:off x="1292" y="2750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</a:p>
          </p:txBody>
        </p:sp>
        <p:sp>
          <p:nvSpPr>
            <p:cNvPr id="306210" name="Text Box 34"/>
            <p:cNvSpPr txBox="1">
              <a:spLocks noChangeArrowheads="1"/>
            </p:cNvSpPr>
            <p:nvPr/>
          </p:nvSpPr>
          <p:spPr bwMode="auto">
            <a:xfrm>
              <a:off x="1292" y="3199"/>
              <a:ext cx="3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Q</a:t>
              </a: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’</a:t>
              </a:r>
            </a:p>
          </p:txBody>
        </p:sp>
        <p:sp>
          <p:nvSpPr>
            <p:cNvPr id="306212" name="Oval 36"/>
            <p:cNvSpPr>
              <a:spLocks noChangeArrowheads="1"/>
            </p:cNvSpPr>
            <p:nvPr/>
          </p:nvSpPr>
          <p:spPr bwMode="auto">
            <a:xfrm>
              <a:off x="2181" y="3358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13" name="Oval 37"/>
            <p:cNvSpPr>
              <a:spLocks noChangeArrowheads="1"/>
            </p:cNvSpPr>
            <p:nvPr/>
          </p:nvSpPr>
          <p:spPr bwMode="auto">
            <a:xfrm>
              <a:off x="2272" y="2968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14" name="Line 38"/>
            <p:cNvSpPr>
              <a:spLocks noChangeShapeType="1"/>
            </p:cNvSpPr>
            <p:nvPr/>
          </p:nvSpPr>
          <p:spPr bwMode="auto">
            <a:xfrm>
              <a:off x="203" y="3838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15" name="Line 39"/>
            <p:cNvSpPr>
              <a:spLocks noChangeShapeType="1"/>
            </p:cNvSpPr>
            <p:nvPr/>
          </p:nvSpPr>
          <p:spPr bwMode="auto">
            <a:xfrm flipV="1">
              <a:off x="1020" y="3521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16" name="Line 40"/>
            <p:cNvSpPr>
              <a:spLocks noChangeShapeType="1"/>
            </p:cNvSpPr>
            <p:nvPr/>
          </p:nvSpPr>
          <p:spPr bwMode="auto">
            <a:xfrm flipV="1">
              <a:off x="1791" y="356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17" name="Oval 41"/>
            <p:cNvSpPr>
              <a:spLocks noChangeArrowheads="1"/>
            </p:cNvSpPr>
            <p:nvPr/>
          </p:nvSpPr>
          <p:spPr bwMode="auto">
            <a:xfrm>
              <a:off x="1764" y="35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306218" name="Text Box 42"/>
            <p:cNvSpPr txBox="1">
              <a:spLocks noChangeArrowheads="1"/>
            </p:cNvSpPr>
            <p:nvPr/>
          </p:nvSpPr>
          <p:spPr bwMode="auto">
            <a:xfrm>
              <a:off x="-23" y="3657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CLK</a:t>
              </a:r>
            </a:p>
          </p:txBody>
        </p:sp>
      </p:grpSp>
      <p:graphicFrame>
        <p:nvGraphicFramePr>
          <p:cNvPr id="306219" name="Object 43"/>
          <p:cNvGraphicFramePr>
            <a:graphicFrameLocks noChangeAspect="1"/>
          </p:cNvGraphicFramePr>
          <p:nvPr/>
        </p:nvGraphicFramePr>
        <p:xfrm>
          <a:off x="373063" y="2420938"/>
          <a:ext cx="8748712" cy="1627187"/>
        </p:xfrm>
        <a:graphic>
          <a:graphicData uri="http://schemas.openxmlformats.org/presentationml/2006/ole">
            <p:oleObj spid="_x0000_s19461" name="公式" r:id="rId5" imgW="4991100" imgH="93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6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6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06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5" descr="5-4-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04813"/>
            <a:ext cx="469265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1187450" y="836613"/>
            <a:ext cx="360363" cy="5472112"/>
          </a:xfrm>
          <a:prstGeom prst="rect">
            <a:avLst/>
          </a:prstGeom>
          <a:solidFill>
            <a:srgbClr val="FF99CC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3492500" y="836613"/>
            <a:ext cx="431800" cy="5545137"/>
          </a:xfrm>
          <a:prstGeom prst="rect">
            <a:avLst/>
          </a:prstGeom>
          <a:solidFill>
            <a:srgbClr val="FF99CC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07" name="Rectangle 7"/>
          <p:cNvSpPr>
            <a:spLocks noChangeArrowheads="1"/>
          </p:cNvSpPr>
          <p:nvPr/>
        </p:nvSpPr>
        <p:spPr bwMode="auto">
          <a:xfrm>
            <a:off x="1979613" y="836613"/>
            <a:ext cx="360362" cy="5472112"/>
          </a:xfrm>
          <a:prstGeom prst="rect">
            <a:avLst/>
          </a:prstGeom>
          <a:solidFill>
            <a:srgbClr val="FF99CC">
              <a:alpha val="24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auto">
          <a:xfrm>
            <a:off x="2700338" y="836613"/>
            <a:ext cx="373062" cy="5545137"/>
          </a:xfrm>
          <a:prstGeom prst="rect">
            <a:avLst/>
          </a:prstGeom>
          <a:solidFill>
            <a:srgbClr val="FF99CC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09" name="Line 9"/>
          <p:cNvSpPr>
            <a:spLocks noChangeShapeType="1"/>
          </p:cNvSpPr>
          <p:nvPr/>
        </p:nvSpPr>
        <p:spPr bwMode="auto">
          <a:xfrm>
            <a:off x="2339975" y="836613"/>
            <a:ext cx="0" cy="5472112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10" name="Line 10"/>
          <p:cNvSpPr>
            <a:spLocks noChangeShapeType="1"/>
          </p:cNvSpPr>
          <p:nvPr/>
        </p:nvSpPr>
        <p:spPr bwMode="auto">
          <a:xfrm>
            <a:off x="1547813" y="836613"/>
            <a:ext cx="0" cy="5545137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11" name="Line 11"/>
          <p:cNvSpPr>
            <a:spLocks noChangeShapeType="1"/>
          </p:cNvSpPr>
          <p:nvPr/>
        </p:nvSpPr>
        <p:spPr bwMode="auto">
          <a:xfrm>
            <a:off x="3132138" y="836613"/>
            <a:ext cx="0" cy="5472112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307212" name="Line 12"/>
          <p:cNvSpPr>
            <a:spLocks noChangeShapeType="1"/>
          </p:cNvSpPr>
          <p:nvPr/>
        </p:nvSpPr>
        <p:spPr bwMode="auto">
          <a:xfrm>
            <a:off x="3924300" y="908050"/>
            <a:ext cx="0" cy="5400675"/>
          </a:xfrm>
          <a:prstGeom prst="line">
            <a:avLst/>
          </a:prstGeom>
          <a:noFill/>
          <a:ln w="57150">
            <a:solidFill>
              <a:srgbClr val="FF0000">
                <a:alpha val="17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pic>
        <p:nvPicPr>
          <p:cNvPr id="20490" name="Picture 13" descr="5-4-3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5600" y="1700213"/>
            <a:ext cx="3024188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33375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触发器的逻辑功能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773238"/>
            <a:ext cx="8496300" cy="33845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触发器按逻辑功能的分类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时钟控制的触发器中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由于输入方式不同（单端，双端输入）、次态（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）随输入变化的规则不同</a:t>
            </a:r>
          </a:p>
        </p:txBody>
      </p:sp>
      <p:graphicFrame>
        <p:nvGraphicFramePr>
          <p:cNvPr id="25603" name="Object 76"/>
          <p:cNvGraphicFramePr>
            <a:graphicFrameLocks noChangeAspect="1"/>
          </p:cNvGraphicFramePr>
          <p:nvPr/>
        </p:nvGraphicFramePr>
        <p:xfrm>
          <a:off x="7812360" y="2892301"/>
          <a:ext cx="381000" cy="320675"/>
        </p:xfrm>
        <a:graphic>
          <a:graphicData uri="http://schemas.openxmlformats.org/presentationml/2006/ole">
            <p:oleObj spid="_x0000_s25603" name="公式" r:id="rId3" imgW="241195" imgH="203112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3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549275"/>
            <a:ext cx="8496300" cy="55832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定义，凡在时钟信号作用下，具有如下功能的触发器称为</a:t>
            </a: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</a:p>
        </p:txBody>
      </p:sp>
      <p:graphicFrame>
        <p:nvGraphicFramePr>
          <p:cNvPr id="343044" name="Object 4"/>
          <p:cNvGraphicFramePr>
            <a:graphicFrameLocks noChangeAspect="1"/>
          </p:cNvGraphicFramePr>
          <p:nvPr/>
        </p:nvGraphicFramePr>
        <p:xfrm>
          <a:off x="179388" y="2133600"/>
          <a:ext cx="6405562" cy="1350963"/>
        </p:xfrm>
        <a:graphic>
          <a:graphicData uri="http://schemas.openxmlformats.org/presentationml/2006/ole">
            <p:oleObj spid="_x0000_s26626" name="公式" r:id="rId3" imgW="3378200" imgH="711200" progId="Equation.3">
              <p:embed/>
            </p:oleObj>
          </a:graphicData>
        </a:graphic>
      </p:graphicFrame>
      <p:graphicFrame>
        <p:nvGraphicFramePr>
          <p:cNvPr id="343121" name="Group 81"/>
          <p:cNvGraphicFramePr>
            <a:graphicFrameLocks noGrp="1"/>
          </p:cNvGraphicFramePr>
          <p:nvPr/>
        </p:nvGraphicFramePr>
        <p:xfrm>
          <a:off x="6659563" y="2930525"/>
          <a:ext cx="1787525" cy="3307382"/>
        </p:xfrm>
        <a:graphic>
          <a:graphicData uri="http://schemas.openxmlformats.org/drawingml/2006/table">
            <a:tbl>
              <a:tblPr/>
              <a:tblGrid>
                <a:gridCol w="492125"/>
                <a:gridCol w="331787"/>
                <a:gridCol w="438150"/>
                <a:gridCol w="525463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2156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113" name="Object 73"/>
          <p:cNvGraphicFramePr>
            <a:graphicFrameLocks noChangeAspect="1"/>
          </p:cNvGraphicFramePr>
          <p:nvPr/>
        </p:nvGraphicFramePr>
        <p:xfrm>
          <a:off x="6765925" y="2862263"/>
          <a:ext cx="1730375" cy="361950"/>
        </p:xfrm>
        <a:graphic>
          <a:graphicData uri="http://schemas.openxmlformats.org/presentationml/2006/ole">
            <p:oleObj spid="_x0000_s26675" name="公式" r:id="rId4" imgW="888614" imgH="215806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3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4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4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092" name="Object 4"/>
          <p:cNvGraphicFramePr>
            <a:graphicFrameLocks noChangeAspect="1"/>
          </p:cNvGraphicFramePr>
          <p:nvPr/>
        </p:nvGraphicFramePr>
        <p:xfrm>
          <a:off x="250825" y="549275"/>
          <a:ext cx="2112963" cy="496888"/>
        </p:xfrm>
        <a:graphic>
          <a:graphicData uri="http://schemas.openxmlformats.org/presentationml/2006/ole">
            <p:oleObj spid="_x0000_s27649" name="公式" r:id="rId3" imgW="761669" imgH="177723" progId="Equation.3">
              <p:embed/>
            </p:oleObj>
          </a:graphicData>
        </a:graphic>
      </p:graphicFrame>
      <p:pic>
        <p:nvPicPr>
          <p:cNvPr id="3450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1268413"/>
            <a:ext cx="489585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45165" name="Object 77"/>
          <p:cNvGraphicFramePr>
            <a:graphicFrameLocks noChangeAspect="1"/>
          </p:cNvGraphicFramePr>
          <p:nvPr/>
        </p:nvGraphicFramePr>
        <p:xfrm>
          <a:off x="468313" y="3644900"/>
          <a:ext cx="1135062" cy="569913"/>
        </p:xfrm>
        <a:graphic>
          <a:graphicData uri="http://schemas.openxmlformats.org/presentationml/2006/ole">
            <p:oleObj spid="_x0000_s27651" name="公式" r:id="rId5" imgW="380835" imgH="190417" progId="Equation.3">
              <p:embed/>
            </p:oleObj>
          </a:graphicData>
        </a:graphic>
      </p:graphicFrame>
      <p:pic>
        <p:nvPicPr>
          <p:cNvPr id="345168" name="Picture 80" descr="5-4-1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6375" y="4365625"/>
            <a:ext cx="3024188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5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5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4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5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5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4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333375"/>
            <a:ext cx="8137525" cy="56562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JK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16419" name="Object 3"/>
          <p:cNvGraphicFramePr>
            <a:graphicFrameLocks noChangeAspect="1"/>
          </p:cNvGraphicFramePr>
          <p:nvPr/>
        </p:nvGraphicFramePr>
        <p:xfrm>
          <a:off x="2563813" y="889000"/>
          <a:ext cx="4378325" cy="519113"/>
        </p:xfrm>
        <a:graphic>
          <a:graphicData uri="http://schemas.openxmlformats.org/presentationml/2006/ole">
            <p:oleObj spid="_x0000_s28674" name="公式" r:id="rId3" imgW="1815312" imgH="215806" progId="Equation.3">
              <p:embed/>
            </p:oleObj>
          </a:graphicData>
        </a:graphic>
      </p:graphicFrame>
      <p:graphicFrame>
        <p:nvGraphicFramePr>
          <p:cNvPr id="316420" name="Object 4"/>
          <p:cNvGraphicFramePr>
            <a:graphicFrameLocks noChangeAspect="1"/>
          </p:cNvGraphicFramePr>
          <p:nvPr/>
        </p:nvGraphicFramePr>
        <p:xfrm>
          <a:off x="2700338" y="1581150"/>
          <a:ext cx="1751012" cy="411163"/>
        </p:xfrm>
        <a:graphic>
          <a:graphicData uri="http://schemas.openxmlformats.org/presentationml/2006/ole">
            <p:oleObj spid="_x0000_s28675" name="公式" r:id="rId4" imgW="761669" imgH="177723" progId="Equation.3">
              <p:embed/>
            </p:oleObj>
          </a:graphicData>
        </a:graphic>
      </p:graphicFrame>
      <p:pic>
        <p:nvPicPr>
          <p:cNvPr id="3164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71775" y="1989138"/>
            <a:ext cx="5256213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16550" name="Group 134"/>
          <p:cNvGraphicFramePr>
            <a:graphicFrameLocks noGrp="1"/>
          </p:cNvGraphicFramePr>
          <p:nvPr/>
        </p:nvGraphicFramePr>
        <p:xfrm>
          <a:off x="323850" y="1341438"/>
          <a:ext cx="1470025" cy="3571875"/>
        </p:xfrm>
        <a:graphic>
          <a:graphicData uri="http://schemas.openxmlformats.org/drawingml/2006/table">
            <a:tbl>
              <a:tblPr/>
              <a:tblGrid>
                <a:gridCol w="404813"/>
                <a:gridCol w="273050"/>
                <a:gridCol w="360362"/>
                <a:gridCol w="4318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6488" name="Object 72"/>
          <p:cNvGraphicFramePr>
            <a:graphicFrameLocks noChangeAspect="1"/>
          </p:cNvGraphicFramePr>
          <p:nvPr/>
        </p:nvGraphicFramePr>
        <p:xfrm>
          <a:off x="558800" y="1349375"/>
          <a:ext cx="1184275" cy="280988"/>
        </p:xfrm>
        <a:graphic>
          <a:graphicData uri="http://schemas.openxmlformats.org/presentationml/2006/ole">
            <p:oleObj spid="_x0000_s28728" name="公式" r:id="rId6" imgW="901309" imgH="215806" progId="Equation.3">
              <p:embed/>
            </p:oleObj>
          </a:graphicData>
        </a:graphic>
      </p:graphicFrame>
      <p:graphicFrame>
        <p:nvGraphicFramePr>
          <p:cNvPr id="316489" name="Object 73"/>
          <p:cNvGraphicFramePr>
            <a:graphicFrameLocks noChangeAspect="1"/>
          </p:cNvGraphicFramePr>
          <p:nvPr/>
        </p:nvGraphicFramePr>
        <p:xfrm>
          <a:off x="2771775" y="3933825"/>
          <a:ext cx="935038" cy="468313"/>
        </p:xfrm>
        <a:graphic>
          <a:graphicData uri="http://schemas.openxmlformats.org/presentationml/2006/ole">
            <p:oleObj spid="_x0000_s28729" name="公式" r:id="rId7" imgW="380835" imgH="190417" progId="Equation.3">
              <p:embed/>
            </p:oleObj>
          </a:graphicData>
        </a:graphic>
      </p:graphicFrame>
      <p:pic>
        <p:nvPicPr>
          <p:cNvPr id="316551" name="Picture 135" descr="24页ppt图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84438" y="4508500"/>
            <a:ext cx="30241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6552" name="Picture 136" descr="24页ppt图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08625" y="4508500"/>
            <a:ext cx="2808288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6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6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6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6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1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1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6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6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1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6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6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1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229600" cy="523875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981075"/>
            <a:ext cx="8248650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定义：凡在时钟信号作用下，具有如下功能的触发器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18468" name="Group 4"/>
          <p:cNvGraphicFramePr>
            <a:graphicFrameLocks noGrp="1"/>
          </p:cNvGraphicFramePr>
          <p:nvPr/>
        </p:nvGraphicFramePr>
        <p:xfrm>
          <a:off x="539750" y="1700213"/>
          <a:ext cx="1295400" cy="21605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8504" name="Object 40"/>
          <p:cNvGraphicFramePr>
            <a:graphicFrameLocks noChangeAspect="1"/>
          </p:cNvGraphicFramePr>
          <p:nvPr/>
        </p:nvGraphicFramePr>
        <p:xfrm>
          <a:off x="723900" y="1709738"/>
          <a:ext cx="1073150" cy="344487"/>
        </p:xfrm>
        <a:graphic>
          <a:graphicData uri="http://schemas.openxmlformats.org/presentationml/2006/ole">
            <p:oleObj spid="_x0000_s29722" name="公式" r:id="rId3" imgW="672808" imgH="215806" progId="Equation.3">
              <p:embed/>
            </p:oleObj>
          </a:graphicData>
        </a:graphic>
      </p:graphicFrame>
      <p:graphicFrame>
        <p:nvGraphicFramePr>
          <p:cNvPr id="318505" name="Object 41"/>
          <p:cNvGraphicFramePr>
            <a:graphicFrameLocks noChangeAspect="1"/>
          </p:cNvGraphicFramePr>
          <p:nvPr/>
        </p:nvGraphicFramePr>
        <p:xfrm>
          <a:off x="2489200" y="1658938"/>
          <a:ext cx="4308475" cy="517525"/>
        </p:xfrm>
        <a:graphic>
          <a:graphicData uri="http://schemas.openxmlformats.org/presentationml/2006/ole">
            <p:oleObj spid="_x0000_s29723" name="公式" r:id="rId4" imgW="1790700" imgH="215900" progId="Equation.3">
              <p:embed/>
            </p:oleObj>
          </a:graphicData>
        </a:graphic>
      </p:graphicFrame>
      <p:graphicFrame>
        <p:nvGraphicFramePr>
          <p:cNvPr id="318506" name="Object 42"/>
          <p:cNvGraphicFramePr>
            <a:graphicFrameLocks noChangeAspect="1"/>
          </p:cNvGraphicFramePr>
          <p:nvPr/>
        </p:nvGraphicFramePr>
        <p:xfrm>
          <a:off x="2411413" y="2338388"/>
          <a:ext cx="2498725" cy="563562"/>
        </p:xfrm>
        <a:graphic>
          <a:graphicData uri="http://schemas.openxmlformats.org/presentationml/2006/ole">
            <p:oleObj spid="_x0000_s29724" name="公式" r:id="rId5" imgW="901309" imgH="203112" progId="Equation.3">
              <p:embed/>
            </p:oleObj>
          </a:graphicData>
        </a:graphic>
      </p:graphicFrame>
      <p:graphicFrame>
        <p:nvGraphicFramePr>
          <p:cNvPr id="318507" name="Object 43"/>
          <p:cNvGraphicFramePr>
            <a:graphicFrameLocks noChangeAspect="1"/>
          </p:cNvGraphicFramePr>
          <p:nvPr/>
        </p:nvGraphicFramePr>
        <p:xfrm>
          <a:off x="6200775" y="2346325"/>
          <a:ext cx="1209675" cy="538163"/>
        </p:xfrm>
        <a:graphic>
          <a:graphicData uri="http://schemas.openxmlformats.org/presentationml/2006/ole">
            <p:oleObj spid="_x0000_s29725" name="公式" r:id="rId6" imgW="457002" imgH="203112" progId="Equation.3">
              <p:embed/>
            </p:oleObj>
          </a:graphicData>
        </a:graphic>
      </p:graphicFrame>
      <p:pic>
        <p:nvPicPr>
          <p:cNvPr id="318509" name="Picture 45" descr="5-6-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288" y="3933825"/>
            <a:ext cx="7775575" cy="196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8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8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1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8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8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8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8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1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1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8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31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229600" cy="523875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981075"/>
            <a:ext cx="8248650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定义：凡在时钟信号作用下，具有如下功能的触发器</a:t>
            </a: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z="24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61476" name="Group 4"/>
          <p:cNvGraphicFramePr>
            <a:graphicFrameLocks noGrp="1"/>
          </p:cNvGraphicFramePr>
          <p:nvPr/>
        </p:nvGraphicFramePr>
        <p:xfrm>
          <a:off x="539750" y="1700213"/>
          <a:ext cx="1295400" cy="21605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1502" name="Object 30"/>
          <p:cNvGraphicFramePr>
            <a:graphicFrameLocks noChangeAspect="1"/>
          </p:cNvGraphicFramePr>
          <p:nvPr/>
        </p:nvGraphicFramePr>
        <p:xfrm>
          <a:off x="650875" y="1709738"/>
          <a:ext cx="1093788" cy="344487"/>
        </p:xfrm>
        <a:graphic>
          <a:graphicData uri="http://schemas.openxmlformats.org/presentationml/2006/ole">
            <p:oleObj spid="_x0000_s30749" name="公式" r:id="rId3" imgW="685502" imgH="215806" progId="Equation.3">
              <p:embed/>
            </p:oleObj>
          </a:graphicData>
        </a:graphic>
      </p:graphicFrame>
      <p:graphicFrame>
        <p:nvGraphicFramePr>
          <p:cNvPr id="361503" name="Object 31"/>
          <p:cNvGraphicFramePr>
            <a:graphicFrameLocks noChangeAspect="1"/>
          </p:cNvGraphicFramePr>
          <p:nvPr/>
        </p:nvGraphicFramePr>
        <p:xfrm>
          <a:off x="2428875" y="1679575"/>
          <a:ext cx="3279775" cy="539750"/>
        </p:xfrm>
        <a:graphic>
          <a:graphicData uri="http://schemas.openxmlformats.org/presentationml/2006/ole">
            <p:oleObj spid="_x0000_s30750" name="公式" r:id="rId4" imgW="1307532" imgH="215806" progId="Equation.3">
              <p:embed/>
            </p:oleObj>
          </a:graphicData>
        </a:graphic>
      </p:graphicFrame>
      <p:graphicFrame>
        <p:nvGraphicFramePr>
          <p:cNvPr id="361504" name="Object 32"/>
          <p:cNvGraphicFramePr>
            <a:graphicFrameLocks noChangeAspect="1"/>
          </p:cNvGraphicFramePr>
          <p:nvPr/>
        </p:nvGraphicFramePr>
        <p:xfrm>
          <a:off x="2333625" y="2239963"/>
          <a:ext cx="2582863" cy="582612"/>
        </p:xfrm>
        <a:graphic>
          <a:graphicData uri="http://schemas.openxmlformats.org/presentationml/2006/ole">
            <p:oleObj spid="_x0000_s30751" name="公式" r:id="rId5" imgW="901309" imgH="203112" progId="Equation.3">
              <p:embed/>
            </p:oleObj>
          </a:graphicData>
        </a:graphic>
      </p:graphicFrame>
      <p:pic>
        <p:nvPicPr>
          <p:cNvPr id="361505" name="Picture 3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55875" y="2924175"/>
            <a:ext cx="4537075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1506" name="Object 34"/>
          <p:cNvGraphicFramePr>
            <a:graphicFrameLocks noChangeAspect="1"/>
          </p:cNvGraphicFramePr>
          <p:nvPr/>
        </p:nvGraphicFramePr>
        <p:xfrm>
          <a:off x="511175" y="4564063"/>
          <a:ext cx="1209675" cy="541337"/>
        </p:xfrm>
        <a:graphic>
          <a:graphicData uri="http://schemas.openxmlformats.org/presentationml/2006/ole">
            <p:oleObj spid="_x0000_s30753" name="公式" r:id="rId7" imgW="457002" imgH="203112" progId="Equation.3">
              <p:embed/>
            </p:oleObj>
          </a:graphicData>
        </a:graphic>
      </p:graphicFrame>
      <p:graphicFrame>
        <p:nvGraphicFramePr>
          <p:cNvPr id="361507" name="Object 35"/>
          <p:cNvGraphicFramePr>
            <a:graphicFrameLocks noChangeAspect="1"/>
          </p:cNvGraphicFramePr>
          <p:nvPr/>
        </p:nvGraphicFramePr>
        <p:xfrm>
          <a:off x="1908175" y="4581525"/>
          <a:ext cx="2374900" cy="1522413"/>
        </p:xfrm>
        <a:graphic>
          <a:graphicData uri="http://schemas.openxmlformats.org/presentationml/2006/ole">
            <p:oleObj spid="_x0000_s30754" name="Photo Editor 照片" r:id="rId8" imgW="1247619" imgH="733333" progId="">
              <p:embed/>
            </p:oleObj>
          </a:graphicData>
        </a:graphic>
      </p:graphicFrame>
      <p:sp>
        <p:nvSpPr>
          <p:cNvPr id="361508" name="Text Box 36"/>
          <p:cNvSpPr txBox="1">
            <a:spLocks noChangeArrowheads="1"/>
          </p:cNvSpPr>
          <p:nvPr/>
        </p:nvSpPr>
        <p:spPr bwMode="auto">
          <a:xfrm>
            <a:off x="4284663" y="4797425"/>
            <a:ext cx="2016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latin typeface="Arial" charset="0"/>
                <a:ea typeface="楷体_GB2312" charset="0"/>
              </a:rPr>
              <a:t>。。。。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1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1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1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6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1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1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6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6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6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6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36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50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466137" cy="44323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逻辑功能：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是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与输入及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作用后稳态之间的关系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RS, JK, D, 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     </a:t>
            </a: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电路结构形式：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具有不同的动作特点（转换状态的动态过程）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（同步，主从，边沿）</a:t>
            </a:r>
          </a:p>
        </p:txBody>
      </p:sp>
      <p:graphicFrame>
        <p:nvGraphicFramePr>
          <p:cNvPr id="31746" name="Object 3"/>
          <p:cNvGraphicFramePr>
            <a:graphicFrameLocks noChangeAspect="1"/>
          </p:cNvGraphicFramePr>
          <p:nvPr/>
        </p:nvGraphicFramePr>
        <p:xfrm>
          <a:off x="1042988" y="1916113"/>
          <a:ext cx="406400" cy="341312"/>
        </p:xfrm>
        <a:graphic>
          <a:graphicData uri="http://schemas.openxmlformats.org/presentationml/2006/ole">
            <p:oleObj spid="_x0000_s31746" name="公式" r:id="rId3" imgW="241195" imgH="203112" progId="Equation.3">
              <p:embed/>
            </p:oleObj>
          </a:graphicData>
        </a:graphic>
      </p:graphicFrame>
      <p:graphicFrame>
        <p:nvGraphicFramePr>
          <p:cNvPr id="31747" name="Object 4"/>
          <p:cNvGraphicFramePr>
            <a:graphicFrameLocks noChangeAspect="1"/>
          </p:cNvGraphicFramePr>
          <p:nvPr/>
        </p:nvGraphicFramePr>
        <p:xfrm>
          <a:off x="3059113" y="1916113"/>
          <a:ext cx="277812" cy="341312"/>
        </p:xfrm>
        <a:graphic>
          <a:graphicData uri="http://schemas.openxmlformats.org/presentationml/2006/ole">
            <p:oleObj spid="_x0000_s31747" name="公式" r:id="rId4" imgW="164957" imgH="203024" progId="Equation.3">
              <p:embed/>
            </p:oleObj>
          </a:graphicData>
        </a:graphic>
      </p:graphicFrame>
      <p:sp>
        <p:nvSpPr>
          <p:cNvPr id="362501" name="AutoShape 5"/>
          <p:cNvSpPr>
            <a:spLocks noChangeArrowheads="1"/>
          </p:cNvSpPr>
          <p:nvPr/>
        </p:nvSpPr>
        <p:spPr bwMode="auto">
          <a:xfrm rot="-5400000">
            <a:off x="1800226" y="3679825"/>
            <a:ext cx="1295400" cy="504825"/>
          </a:xfrm>
          <a:custGeom>
            <a:avLst/>
            <a:gdLst>
              <a:gd name="T0" fmla="*/ 971550 w 21600"/>
              <a:gd name="T1" fmla="*/ 0 h 21600"/>
              <a:gd name="T2" fmla="*/ 0 w 21600"/>
              <a:gd name="T3" fmla="*/ 252413 h 21600"/>
              <a:gd name="T4" fmla="*/ 971550 w 21600"/>
              <a:gd name="T5" fmla="*/ 504825 h 21600"/>
              <a:gd name="T6" fmla="*/ 1295400 w 21600"/>
              <a:gd name="T7" fmla="*/ 2524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2502" name="AutoShape 6"/>
          <p:cNvSpPr>
            <a:spLocks noChangeArrowheads="1"/>
          </p:cNvSpPr>
          <p:nvPr/>
        </p:nvSpPr>
        <p:spPr bwMode="auto">
          <a:xfrm rot="5400000">
            <a:off x="1081088" y="3679825"/>
            <a:ext cx="1295400" cy="504825"/>
          </a:xfrm>
          <a:custGeom>
            <a:avLst/>
            <a:gdLst>
              <a:gd name="T0" fmla="*/ 971550 w 21600"/>
              <a:gd name="T1" fmla="*/ 0 h 21600"/>
              <a:gd name="T2" fmla="*/ 0 w 21600"/>
              <a:gd name="T3" fmla="*/ 252413 h 21600"/>
              <a:gd name="T4" fmla="*/ 971550 w 21600"/>
              <a:gd name="T5" fmla="*/ 504825 h 21600"/>
              <a:gd name="T6" fmla="*/ 1295400 w 21600"/>
              <a:gd name="T7" fmla="*/ 25241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01" grpId="0" animBg="1"/>
      <p:bldP spid="36250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49275"/>
            <a:ext cx="8137525" cy="6048375"/>
          </a:xfrm>
        </p:spPr>
        <p:txBody>
          <a:bodyPr/>
          <a:lstStyle/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一、建立时间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二、保持时间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三、传输延迟时间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四、最高时钟频率</a:t>
            </a:r>
          </a:p>
        </p:txBody>
      </p:sp>
      <p:graphicFrame>
        <p:nvGraphicFramePr>
          <p:cNvPr id="33795" name="Object 4"/>
          <p:cNvGraphicFramePr>
            <a:graphicFrameLocks noChangeAspect="1"/>
          </p:cNvGraphicFramePr>
          <p:nvPr/>
        </p:nvGraphicFramePr>
        <p:xfrm>
          <a:off x="2629867" y="1092225"/>
          <a:ext cx="862013" cy="536575"/>
        </p:xfrm>
        <a:graphic>
          <a:graphicData uri="http://schemas.openxmlformats.org/presentationml/2006/ole">
            <p:oleObj spid="_x0000_s33795" name="公式" r:id="rId3" imgW="368280" imgH="228600" progId="Equation.3">
              <p:embed/>
            </p:oleObj>
          </a:graphicData>
        </a:graphic>
      </p:graphicFrame>
      <p:graphicFrame>
        <p:nvGraphicFramePr>
          <p:cNvPr id="33796" name="Object 5"/>
          <p:cNvGraphicFramePr>
            <a:graphicFrameLocks noChangeAspect="1"/>
          </p:cNvGraphicFramePr>
          <p:nvPr/>
        </p:nvGraphicFramePr>
        <p:xfrm>
          <a:off x="2671142" y="4124498"/>
          <a:ext cx="820738" cy="528638"/>
        </p:xfrm>
        <a:graphic>
          <a:graphicData uri="http://schemas.openxmlformats.org/presentationml/2006/ole">
            <p:oleObj spid="_x0000_s33796" name="公式" r:id="rId4" imgW="355446" imgH="228501" progId="Equation.3">
              <p:embed/>
            </p:oleObj>
          </a:graphicData>
        </a:graphic>
      </p:graphicFrame>
      <p:pic>
        <p:nvPicPr>
          <p:cNvPr id="33801" name="Picture 10" descr="uboi3zmq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7318" y="1195934"/>
            <a:ext cx="4508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5643" name="AutoShape 11"/>
          <p:cNvSpPr>
            <a:spLocks noChangeArrowheads="1"/>
          </p:cNvSpPr>
          <p:nvPr/>
        </p:nvSpPr>
        <p:spPr bwMode="auto">
          <a:xfrm>
            <a:off x="4428306" y="692696"/>
            <a:ext cx="4248150" cy="503238"/>
          </a:xfrm>
          <a:prstGeom prst="wedgeEllipseCallout">
            <a:avLst>
              <a:gd name="adj1" fmla="val 33556"/>
              <a:gd name="adj2" fmla="val 75551"/>
            </a:avLst>
          </a:prstGeom>
          <a:solidFill>
            <a:srgbClr val="99CCFF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33803" name="Object 12"/>
          <p:cNvGraphicFramePr>
            <a:graphicFrameLocks noChangeAspect="1"/>
          </p:cNvGraphicFramePr>
          <p:nvPr/>
        </p:nvGraphicFramePr>
        <p:xfrm>
          <a:off x="5004568" y="764134"/>
          <a:ext cx="3168650" cy="400050"/>
        </p:xfrm>
        <a:graphic>
          <a:graphicData uri="http://schemas.openxmlformats.org/presentationml/2006/ole">
            <p:oleObj spid="_x0000_s33803" name="公式" r:id="rId6" imgW="1739900" imgH="241300" progId="Equation.3">
              <p:embed/>
            </p:oleObj>
          </a:graphicData>
        </a:graphic>
      </p:graphicFrame>
      <p:sp>
        <p:nvSpPr>
          <p:cNvPr id="1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884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触发器的动态特性</a:t>
            </a:r>
          </a:p>
        </p:txBody>
      </p:sp>
      <p:pic>
        <p:nvPicPr>
          <p:cNvPr id="14" name="Picture 104" descr="5-5-1b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496" y="1628800"/>
            <a:ext cx="5638800" cy="2186940"/>
          </a:xfrm>
          <a:prstGeom prst="rect">
            <a:avLst/>
          </a:prstGeom>
          <a:noFill/>
        </p:spPr>
      </p:pic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1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64080" y="3140968"/>
            <a:ext cx="2940368" cy="320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5.1 </a:t>
            </a:r>
            <a:r>
              <a:rPr lang="zh-CN" altLang="en-US"/>
              <a:t>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存储电路的基本功能：存储各种数据和信息</a:t>
            </a:r>
            <a:endParaRPr lang="en-US" altLang="zh-CN" dirty="0" smtClean="0"/>
          </a:p>
          <a:p>
            <a:r>
              <a:rPr lang="zh-CN" altLang="en-US" dirty="0" smtClean="0"/>
              <a:t>寄存器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1.</a:t>
            </a:r>
            <a:r>
              <a:rPr lang="zh-CN" altLang="en-US" dirty="0" smtClean="0"/>
              <a:t>存储一组数据的电路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2.</a:t>
            </a:r>
            <a:r>
              <a:rPr lang="zh-CN" altLang="en-US" dirty="0" smtClean="0"/>
              <a:t>结构为一组具有公共时钟信号输入端的触发器</a:t>
            </a:r>
            <a:endParaRPr lang="en-US" altLang="zh-CN" dirty="0" smtClean="0"/>
          </a:p>
          <a:p>
            <a:r>
              <a:rPr lang="zh-CN" altLang="en-US" dirty="0" smtClean="0"/>
              <a:t>存储器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1.</a:t>
            </a:r>
            <a:r>
              <a:rPr lang="zh-CN" altLang="en-US" dirty="0" smtClean="0"/>
              <a:t>存储大量数据的电路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2.</a:t>
            </a:r>
            <a:r>
              <a:rPr lang="zh-CN" altLang="en-US" dirty="0" smtClean="0"/>
              <a:t>基本结构由存储矩阵和读</a:t>
            </a:r>
            <a:r>
              <a:rPr lang="en-US" altLang="zh-CN" dirty="0" smtClean="0"/>
              <a:t>/</a:t>
            </a:r>
            <a:r>
              <a:rPr lang="zh-CN" altLang="en-US" dirty="0" smtClean="0"/>
              <a:t>写控制电路组成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6" name="Picture 6" descr="6-3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3068638"/>
            <a:ext cx="2482850" cy="37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229600" cy="647700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寄存器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08050"/>
            <a:ext cx="8137525" cy="49371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寄存器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用于寄存一组二值代码，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位寄存器由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个触发器组成，可存放一组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位二值代码。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只要求其中每个触发器可置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，置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0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。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：</a:t>
            </a:r>
          </a:p>
        </p:txBody>
      </p:sp>
      <p:graphicFrame>
        <p:nvGraphicFramePr>
          <p:cNvPr id="363525" name="Object 5"/>
          <p:cNvGraphicFramePr>
            <a:graphicFrameLocks noChangeAspect="1"/>
          </p:cNvGraphicFramePr>
          <p:nvPr/>
        </p:nvGraphicFramePr>
        <p:xfrm>
          <a:off x="4152900" y="3638550"/>
          <a:ext cx="4329113" cy="935038"/>
        </p:xfrm>
        <a:graphic>
          <a:graphicData uri="http://schemas.openxmlformats.org/presentationml/2006/ole">
            <p:oleObj spid="_x0000_s34820" name="公式" r:id="rId4" imgW="1663700" imgH="431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3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9" name="Picture 5" descr="6-3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08050"/>
            <a:ext cx="3033713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例：用维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阻触发器结构的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74HC175</a:t>
            </a:r>
          </a:p>
        </p:txBody>
      </p:sp>
      <p:graphicFrame>
        <p:nvGraphicFramePr>
          <p:cNvPr id="364548" name="Object 4"/>
          <p:cNvGraphicFramePr>
            <a:graphicFrameLocks noChangeAspect="1"/>
          </p:cNvGraphicFramePr>
          <p:nvPr/>
        </p:nvGraphicFramePr>
        <p:xfrm>
          <a:off x="3178175" y="4652963"/>
          <a:ext cx="5902325" cy="1111250"/>
        </p:xfrm>
        <a:graphic>
          <a:graphicData uri="http://schemas.openxmlformats.org/presentationml/2006/ole">
            <p:oleObj spid="_x0000_s35843" name="公式" r:id="rId4" imgW="3429000" imgH="673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1196975"/>
            <a:ext cx="8137525" cy="50085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能存储大量二值信息的器件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一、一般结构形式</a:t>
            </a:r>
          </a:p>
        </p:txBody>
      </p:sp>
      <p:grpSp>
        <p:nvGrpSpPr>
          <p:cNvPr id="43011" name="Group 16"/>
          <p:cNvGrpSpPr>
            <a:grpSpLocks/>
          </p:cNvGrpSpPr>
          <p:nvPr/>
        </p:nvGrpSpPr>
        <p:grpSpPr bwMode="auto">
          <a:xfrm>
            <a:off x="1258888" y="3357563"/>
            <a:ext cx="6626225" cy="2562225"/>
            <a:chOff x="793" y="2115"/>
            <a:chExt cx="4174" cy="1614"/>
          </a:xfrm>
        </p:grpSpPr>
        <p:graphicFrame>
          <p:nvGraphicFramePr>
            <p:cNvPr id="43013" name="Object 9"/>
            <p:cNvGraphicFramePr>
              <a:graphicFrameLocks noChangeAspect="1"/>
            </p:cNvGraphicFramePr>
            <p:nvPr/>
          </p:nvGraphicFramePr>
          <p:xfrm>
            <a:off x="793" y="2115"/>
            <a:ext cx="3840" cy="1614"/>
          </p:xfrm>
          <a:graphic>
            <a:graphicData uri="http://schemas.openxmlformats.org/presentationml/2006/ole">
              <p:oleObj spid="_x0000_s43013" name="Photo Editor 照片" r:id="rId3" imgW="24057143" imgH="10116962" progId="">
                <p:embed/>
              </p:oleObj>
            </a:graphicData>
          </a:graphic>
        </p:graphicFrame>
        <p:sp>
          <p:nvSpPr>
            <p:cNvPr id="474119" name="AutoShape 7"/>
            <p:cNvSpPr>
              <a:spLocks noChangeArrowheads="1"/>
            </p:cNvSpPr>
            <p:nvPr/>
          </p:nvSpPr>
          <p:spPr bwMode="auto">
            <a:xfrm>
              <a:off x="3334" y="2568"/>
              <a:ext cx="363" cy="299"/>
            </a:xfrm>
            <a:prstGeom prst="leftRightArrow">
              <a:avLst>
                <a:gd name="adj1" fmla="val 50000"/>
                <a:gd name="adj2" fmla="val 2428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474120" name="AutoShape 8"/>
            <p:cNvSpPr>
              <a:spLocks noChangeArrowheads="1"/>
            </p:cNvSpPr>
            <p:nvPr/>
          </p:nvSpPr>
          <p:spPr bwMode="auto">
            <a:xfrm>
              <a:off x="4059" y="2568"/>
              <a:ext cx="345" cy="299"/>
            </a:xfrm>
            <a:prstGeom prst="leftRightArrow">
              <a:avLst>
                <a:gd name="adj1" fmla="val 50000"/>
                <a:gd name="adj2" fmla="val 2307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474123" name="Text Box 11"/>
            <p:cNvSpPr txBox="1">
              <a:spLocks noChangeArrowheads="1"/>
            </p:cNvSpPr>
            <p:nvPr/>
          </p:nvSpPr>
          <p:spPr bwMode="auto">
            <a:xfrm>
              <a:off x="3742" y="2205"/>
              <a:ext cx="289" cy="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输入</a:t>
              </a: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/</a:t>
              </a: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出电路</a:t>
              </a:r>
            </a:p>
          </p:txBody>
        </p:sp>
        <p:sp>
          <p:nvSpPr>
            <p:cNvPr id="474124" name="Text Box 12"/>
            <p:cNvSpPr txBox="1">
              <a:spLocks noChangeArrowheads="1"/>
            </p:cNvSpPr>
            <p:nvPr/>
          </p:nvSpPr>
          <p:spPr bwMode="auto">
            <a:xfrm>
              <a:off x="4422" y="2568"/>
              <a:ext cx="5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I/O</a:t>
              </a:r>
            </a:p>
          </p:txBody>
        </p:sp>
        <p:sp>
          <p:nvSpPr>
            <p:cNvPr id="474125" name="Text Box 13"/>
            <p:cNvSpPr txBox="1">
              <a:spLocks noChangeArrowheads="1"/>
            </p:cNvSpPr>
            <p:nvPr/>
          </p:nvSpPr>
          <p:spPr bwMode="auto">
            <a:xfrm>
              <a:off x="839" y="3204"/>
              <a:ext cx="817" cy="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输入</a:t>
              </a:r>
              <a:r>
                <a: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/</a:t>
              </a: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出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</a:rPr>
                <a:t>控制</a:t>
              </a:r>
            </a:p>
          </p:txBody>
        </p:sp>
      </p:grpSp>
      <p:sp>
        <p:nvSpPr>
          <p:cNvPr id="474126" name="Text Box 14"/>
          <p:cNvSpPr txBox="1">
            <a:spLocks noChangeArrowheads="1"/>
          </p:cNvSpPr>
          <p:nvPr/>
        </p:nvSpPr>
        <p:spPr bwMode="auto">
          <a:xfrm>
            <a:off x="4788098" y="1196975"/>
            <a:ext cx="381635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！单元数庞大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zh-CN" altLang="en-US" sz="2400" dirty="0"/>
              <a:t>！输入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输出引脚数目有限</a:t>
            </a: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6207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二、分类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、从存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取功能分：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只读存储器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(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Read-Only-Memory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随机读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/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写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Random-Access-Memory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、从工艺分：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双极型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型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/>
        </p:nvGraphicFramePr>
        <p:xfrm>
          <a:off x="4500563" y="1557338"/>
          <a:ext cx="3748087" cy="1308100"/>
        </p:xfrm>
        <a:graphic>
          <a:graphicData uri="http://schemas.openxmlformats.org/presentationml/2006/ole">
            <p:oleObj spid="_x0000_s44034" name="公式" r:id="rId3" imgW="1676400" imgH="660400" progId="Equation.3">
              <p:embed/>
            </p:oleObj>
          </a:graphicData>
        </a:graphic>
      </p:graphicFrame>
      <p:graphicFrame>
        <p:nvGraphicFramePr>
          <p:cNvPr id="44035" name="Object 5"/>
          <p:cNvGraphicFramePr>
            <a:graphicFrameLocks noChangeAspect="1"/>
          </p:cNvGraphicFramePr>
          <p:nvPr/>
        </p:nvGraphicFramePr>
        <p:xfrm>
          <a:off x="4643438" y="2852738"/>
          <a:ext cx="1512887" cy="919162"/>
        </p:xfrm>
        <a:graphic>
          <a:graphicData uri="http://schemas.openxmlformats.org/presentationml/2006/ole">
            <p:oleObj spid="_x0000_s44035" name="公式" r:id="rId4" imgW="710891" imgH="431613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981075"/>
            <a:ext cx="8137525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5.5.1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静态随机存储器（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SRAM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一、结构与工作原理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8371" name="Picture 6" descr="7-3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1989138"/>
            <a:ext cx="5903913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6" descr="7-3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765175"/>
            <a:ext cx="7208837" cy="55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404813"/>
            <a:ext cx="8137525" cy="55133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SRAM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的存储单元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22250" name="Object 10"/>
          <p:cNvGraphicFramePr>
            <a:graphicFrameLocks noChangeAspect="1"/>
          </p:cNvGraphicFramePr>
          <p:nvPr/>
        </p:nvGraphicFramePr>
        <p:xfrm>
          <a:off x="4622800" y="736600"/>
          <a:ext cx="3100388" cy="882650"/>
        </p:xfrm>
        <a:graphic>
          <a:graphicData uri="http://schemas.openxmlformats.org/presentationml/2006/ole">
            <p:oleObj spid="_x0000_s60418" name="公式" r:id="rId3" imgW="1600200" imgH="457200" progId="Equation.3">
              <p:embed/>
            </p:oleObj>
          </a:graphicData>
        </a:graphic>
      </p:graphicFrame>
      <p:graphicFrame>
        <p:nvGraphicFramePr>
          <p:cNvPr id="522254" name="Object 14"/>
          <p:cNvGraphicFramePr>
            <a:graphicFrameLocks noChangeAspect="1"/>
          </p:cNvGraphicFramePr>
          <p:nvPr/>
        </p:nvGraphicFramePr>
        <p:xfrm>
          <a:off x="4643438" y="1628775"/>
          <a:ext cx="4006850" cy="909638"/>
        </p:xfrm>
        <a:graphic>
          <a:graphicData uri="http://schemas.openxmlformats.org/presentationml/2006/ole">
            <p:oleObj spid="_x0000_s60419" name="公式" r:id="rId4" imgW="2120900" imgH="482600" progId="Equation.3">
              <p:embed/>
            </p:oleObj>
          </a:graphicData>
        </a:graphic>
      </p:graphicFrame>
      <p:graphicFrame>
        <p:nvGraphicFramePr>
          <p:cNvPr id="522256" name="Object 16"/>
          <p:cNvGraphicFramePr>
            <a:graphicFrameLocks noChangeAspect="1"/>
          </p:cNvGraphicFramePr>
          <p:nvPr/>
        </p:nvGraphicFramePr>
        <p:xfrm>
          <a:off x="155575" y="5157788"/>
          <a:ext cx="5251450" cy="1390650"/>
        </p:xfrm>
        <a:graphic>
          <a:graphicData uri="http://schemas.openxmlformats.org/presentationml/2006/ole">
            <p:oleObj spid="_x0000_s60420" name="公式" r:id="rId5" imgW="2781300" imgH="736600" progId="Equation.3">
              <p:embed/>
            </p:oleObj>
          </a:graphicData>
        </a:graphic>
      </p:graphicFrame>
      <p:grpSp>
        <p:nvGrpSpPr>
          <p:cNvPr id="60421" name="Group 27"/>
          <p:cNvGrpSpPr>
            <a:grpSpLocks/>
          </p:cNvGrpSpPr>
          <p:nvPr/>
        </p:nvGrpSpPr>
        <p:grpSpPr bwMode="auto">
          <a:xfrm>
            <a:off x="250825" y="1412875"/>
            <a:ext cx="4033838" cy="3744913"/>
            <a:chOff x="158" y="799"/>
            <a:chExt cx="2465" cy="2256"/>
          </a:xfrm>
        </p:grpSpPr>
        <p:pic>
          <p:nvPicPr>
            <p:cNvPr id="60426" name="Picture 26" descr="7-3-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8" y="799"/>
              <a:ext cx="2465" cy="2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247" name="Rectangle 7"/>
            <p:cNvSpPr>
              <a:spLocks noChangeArrowheads="1"/>
            </p:cNvSpPr>
            <p:nvPr/>
          </p:nvSpPr>
          <p:spPr bwMode="auto">
            <a:xfrm>
              <a:off x="1202" y="1117"/>
              <a:ext cx="635" cy="702"/>
            </a:xfrm>
            <a:prstGeom prst="rect">
              <a:avLst/>
            </a:prstGeom>
            <a:solidFill>
              <a:srgbClr val="99CCFF">
                <a:alpha val="34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522251" name="Rectangle 11"/>
            <p:cNvSpPr>
              <a:spLocks noChangeArrowheads="1"/>
            </p:cNvSpPr>
            <p:nvPr/>
          </p:nvSpPr>
          <p:spPr bwMode="auto">
            <a:xfrm>
              <a:off x="1020" y="1298"/>
              <a:ext cx="180" cy="272"/>
            </a:xfrm>
            <a:prstGeom prst="rect">
              <a:avLst/>
            </a:prstGeom>
            <a:solidFill>
              <a:srgbClr val="FF99CC">
                <a:alpha val="2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522252" name="Rectangle 12"/>
            <p:cNvSpPr>
              <a:spLocks noChangeArrowheads="1"/>
            </p:cNvSpPr>
            <p:nvPr/>
          </p:nvSpPr>
          <p:spPr bwMode="auto">
            <a:xfrm>
              <a:off x="1837" y="1298"/>
              <a:ext cx="180" cy="272"/>
            </a:xfrm>
            <a:prstGeom prst="rect">
              <a:avLst/>
            </a:prstGeom>
            <a:solidFill>
              <a:srgbClr val="FF99CC">
                <a:alpha val="22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522257" name="Rectangle 17"/>
            <p:cNvSpPr>
              <a:spLocks noChangeArrowheads="1"/>
            </p:cNvSpPr>
            <p:nvPr/>
          </p:nvSpPr>
          <p:spPr bwMode="auto">
            <a:xfrm>
              <a:off x="793" y="1933"/>
              <a:ext cx="316" cy="273"/>
            </a:xfrm>
            <a:prstGeom prst="rect">
              <a:avLst/>
            </a:prstGeom>
            <a:solidFill>
              <a:srgbClr val="FFFF66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522258" name="Rectangle 18"/>
            <p:cNvSpPr>
              <a:spLocks noChangeArrowheads="1"/>
            </p:cNvSpPr>
            <p:nvPr/>
          </p:nvSpPr>
          <p:spPr bwMode="auto">
            <a:xfrm>
              <a:off x="1927" y="1933"/>
              <a:ext cx="316" cy="273"/>
            </a:xfrm>
            <a:prstGeom prst="rect">
              <a:avLst/>
            </a:prstGeom>
            <a:solidFill>
              <a:srgbClr val="FFFF66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522260" name="Rectangle 20"/>
            <p:cNvSpPr>
              <a:spLocks noChangeArrowheads="1"/>
            </p:cNvSpPr>
            <p:nvPr/>
          </p:nvSpPr>
          <p:spPr bwMode="auto">
            <a:xfrm>
              <a:off x="158" y="2205"/>
              <a:ext cx="2450" cy="771"/>
            </a:xfrm>
            <a:prstGeom prst="rect">
              <a:avLst/>
            </a:prstGeom>
            <a:solidFill>
              <a:srgbClr val="99FFCC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pSp>
        <p:nvGrpSpPr>
          <p:cNvPr id="522264" name="Group 24"/>
          <p:cNvGrpSpPr>
            <a:grpSpLocks/>
          </p:cNvGrpSpPr>
          <p:nvPr/>
        </p:nvGrpSpPr>
        <p:grpSpPr bwMode="auto">
          <a:xfrm>
            <a:off x="4506913" y="2636838"/>
            <a:ext cx="4637087" cy="2370137"/>
            <a:chOff x="2629" y="1424"/>
            <a:chExt cx="3472" cy="2052"/>
          </a:xfrm>
        </p:grpSpPr>
        <p:graphicFrame>
          <p:nvGraphicFramePr>
            <p:cNvPr id="60424" name="Object 22"/>
            <p:cNvGraphicFramePr>
              <a:graphicFrameLocks noChangeAspect="1"/>
            </p:cNvGraphicFramePr>
            <p:nvPr/>
          </p:nvGraphicFramePr>
          <p:xfrm>
            <a:off x="2629" y="1424"/>
            <a:ext cx="3472" cy="1256"/>
          </p:xfrm>
          <a:graphic>
            <a:graphicData uri="http://schemas.openxmlformats.org/presentationml/2006/ole">
              <p:oleObj spid="_x0000_s60424" name="公式" r:id="rId7" imgW="2298700" imgH="850900" progId="Equation.3">
                <p:embed/>
              </p:oleObj>
            </a:graphicData>
          </a:graphic>
        </p:graphicFrame>
        <p:graphicFrame>
          <p:nvGraphicFramePr>
            <p:cNvPr id="60425" name="Object 23"/>
            <p:cNvGraphicFramePr>
              <a:graphicFrameLocks noChangeAspect="1"/>
            </p:cNvGraphicFramePr>
            <p:nvPr/>
          </p:nvGraphicFramePr>
          <p:xfrm>
            <a:off x="2885" y="2639"/>
            <a:ext cx="2949" cy="837"/>
          </p:xfrm>
          <a:graphic>
            <a:graphicData uri="http://schemas.openxmlformats.org/presentationml/2006/ole">
              <p:oleObj spid="_x0000_s60425" name="公式" r:id="rId8" imgW="2324100" imgH="660400" progId="Equation.3">
                <p:embed/>
              </p:oleObj>
            </a:graphicData>
          </a:graphic>
        </p:graphicFrame>
      </p:grpSp>
      <p:sp>
        <p:nvSpPr>
          <p:cNvPr id="522265" name="Text Box 25"/>
          <p:cNvSpPr txBox="1">
            <a:spLocks noChangeArrowheads="1"/>
          </p:cNvSpPr>
          <p:nvPr/>
        </p:nvSpPr>
        <p:spPr bwMode="auto">
          <a:xfrm>
            <a:off x="755650" y="908050"/>
            <a:ext cx="2808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Comic Sans MS" pitchFamily="66" charset="0"/>
              </a:rPr>
              <a:t>六管</a:t>
            </a:r>
            <a:r>
              <a:rPr lang="en-US" altLang="zh-CN">
                <a:latin typeface="Comic Sans MS" pitchFamily="66" charset="0"/>
              </a:rPr>
              <a:t>N</a:t>
            </a:r>
            <a:r>
              <a:rPr lang="zh-CN" altLang="en-US">
                <a:latin typeface="Comic Sans MS" pitchFamily="66" charset="0"/>
              </a:rPr>
              <a:t>沟道增强型</a:t>
            </a:r>
            <a:r>
              <a:rPr lang="en-US" altLang="zh-CN">
                <a:latin typeface="Comic Sans MS" pitchFamily="66" charset="0"/>
              </a:rPr>
              <a:t>MOS</a:t>
            </a:r>
            <a:r>
              <a:rPr lang="zh-CN" altLang="en-US">
                <a:latin typeface="Comic Sans MS" pitchFamily="66" charset="0"/>
              </a:rPr>
              <a:t>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484313"/>
            <a:ext cx="30194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04813"/>
            <a:ext cx="8537575" cy="58007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5.5.2*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动态随机存储器（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DRAM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动态存储单元是利用</a:t>
            </a:r>
            <a:r>
              <a:rPr lang="en-US" altLang="zh-CN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管栅极电容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可以存储电荷的原理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844675"/>
            <a:ext cx="3094037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325" y="2454275"/>
            <a:ext cx="2987675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2182" name="Rectangle 6"/>
          <p:cNvSpPr>
            <a:spLocks noChangeArrowheads="1"/>
          </p:cNvSpPr>
          <p:nvPr/>
        </p:nvSpPr>
        <p:spPr bwMode="auto">
          <a:xfrm>
            <a:off x="1258888" y="3284538"/>
            <a:ext cx="863600" cy="720725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562183" name="Rectangle 7"/>
          <p:cNvSpPr>
            <a:spLocks noChangeArrowheads="1"/>
          </p:cNvSpPr>
          <p:nvPr/>
        </p:nvSpPr>
        <p:spPr bwMode="auto">
          <a:xfrm>
            <a:off x="4427538" y="3573463"/>
            <a:ext cx="649287" cy="792162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562184" name="Rectangle 8"/>
          <p:cNvSpPr>
            <a:spLocks noChangeArrowheads="1"/>
          </p:cNvSpPr>
          <p:nvPr/>
        </p:nvSpPr>
        <p:spPr bwMode="auto">
          <a:xfrm>
            <a:off x="7380288" y="3213100"/>
            <a:ext cx="1079500" cy="863600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333375"/>
            <a:ext cx="8137525" cy="1871663"/>
          </a:xfrm>
        </p:spPr>
        <p:txBody>
          <a:bodyPr/>
          <a:lstStyle/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只读存储器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一、结构和工作原理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505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2133600"/>
            <a:ext cx="8424862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3" name="Picture 13" descr="ppt6页图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9338" y="3860800"/>
            <a:ext cx="3671887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52" name="Picture 12" descr="ppt6页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1052513"/>
            <a:ext cx="3384550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51" name="Picture 11" descr="7-2-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1268413"/>
            <a:ext cx="4052887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0" y="620713"/>
            <a:ext cx="81375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二、举例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 flipV="1">
            <a:off x="2987675" y="2492375"/>
            <a:ext cx="2182813" cy="7921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573449" name="Line 9"/>
          <p:cNvSpPr>
            <a:spLocks noChangeShapeType="1"/>
          </p:cNvSpPr>
          <p:nvPr/>
        </p:nvSpPr>
        <p:spPr bwMode="auto">
          <a:xfrm flipV="1">
            <a:off x="2987675" y="4437063"/>
            <a:ext cx="2325688" cy="215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57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5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440" name="Picture 80" descr="5-2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2852738"/>
            <a:ext cx="7704137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136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549275"/>
            <a:ext cx="8137525" cy="5080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5.2 SR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锁存器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一、电路结构与工作原理</a:t>
            </a:r>
          </a:p>
        </p:txBody>
      </p:sp>
      <p:sp>
        <p:nvSpPr>
          <p:cNvPr id="271365" name="AutoShape 5"/>
          <p:cNvSpPr>
            <a:spLocks noChangeArrowheads="1"/>
          </p:cNvSpPr>
          <p:nvPr/>
        </p:nvSpPr>
        <p:spPr bwMode="auto">
          <a:xfrm>
            <a:off x="3059113" y="3933825"/>
            <a:ext cx="792162" cy="144463"/>
          </a:xfrm>
          <a:prstGeom prst="rightArrow">
            <a:avLst>
              <a:gd name="adj1" fmla="val 50000"/>
              <a:gd name="adj2" fmla="val 1370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71366" name="AutoShape 6"/>
          <p:cNvSpPr>
            <a:spLocks noChangeArrowheads="1"/>
          </p:cNvSpPr>
          <p:nvPr/>
        </p:nvSpPr>
        <p:spPr bwMode="auto">
          <a:xfrm>
            <a:off x="5651500" y="3933825"/>
            <a:ext cx="792163" cy="144463"/>
          </a:xfrm>
          <a:prstGeom prst="rightArrow">
            <a:avLst>
              <a:gd name="adj1" fmla="val 50000"/>
              <a:gd name="adj2" fmla="val 137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7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7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7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5" grpId="0" animBg="1"/>
      <p:bldP spid="27136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061" name="Group 365"/>
          <p:cNvGraphicFramePr>
            <a:graphicFrameLocks noGrp="1"/>
          </p:cNvGraphicFramePr>
          <p:nvPr/>
        </p:nvGraphicFramePr>
        <p:xfrm>
          <a:off x="5292725" y="3716338"/>
          <a:ext cx="2374900" cy="1800225"/>
        </p:xfrm>
        <a:graphic>
          <a:graphicData uri="http://schemas.openxmlformats.org/drawingml/2006/table">
            <a:tbl>
              <a:tblPr/>
              <a:tblGrid>
                <a:gridCol w="396875"/>
                <a:gridCol w="393700"/>
                <a:gridCol w="396875"/>
                <a:gridCol w="396875"/>
                <a:gridCol w="393700"/>
                <a:gridCol w="396875"/>
              </a:tblGrid>
              <a:tr h="30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数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7152" name="Group 366"/>
          <p:cNvGrpSpPr>
            <a:grpSpLocks/>
          </p:cNvGrpSpPr>
          <p:nvPr/>
        </p:nvGrpSpPr>
        <p:grpSpPr bwMode="auto">
          <a:xfrm>
            <a:off x="5003800" y="1052513"/>
            <a:ext cx="3455988" cy="1593850"/>
            <a:chOff x="3152" y="663"/>
            <a:chExt cx="2177" cy="1004"/>
          </a:xfrm>
        </p:grpSpPr>
        <p:graphicFrame>
          <p:nvGraphicFramePr>
            <p:cNvPr id="47155" name="Object 356"/>
            <p:cNvGraphicFramePr>
              <a:graphicFrameLocks noChangeAspect="1"/>
            </p:cNvGraphicFramePr>
            <p:nvPr/>
          </p:nvGraphicFramePr>
          <p:xfrm>
            <a:off x="3152" y="845"/>
            <a:ext cx="2177" cy="822"/>
          </p:xfrm>
          <a:graphic>
            <a:graphicData uri="http://schemas.openxmlformats.org/presentationml/2006/ole">
              <p:oleObj spid="_x0000_s47155" name="Photo Editor 照片" r:id="rId3" imgW="5525271" imgH="2085714" progId="">
                <p:embed/>
              </p:oleObj>
            </a:graphicData>
          </a:graphic>
        </p:graphicFrame>
        <p:sp>
          <p:nvSpPr>
            <p:cNvPr id="542053" name="Text Box 357"/>
            <p:cNvSpPr txBox="1">
              <a:spLocks noChangeArrowheads="1"/>
            </p:cNvSpPr>
            <p:nvPr/>
          </p:nvSpPr>
          <p:spPr bwMode="auto">
            <a:xfrm>
              <a:off x="3198" y="663"/>
              <a:ext cx="72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charset="0"/>
                  <a:ea typeface="楷体_GB2312" charset="0"/>
                </a:rPr>
                <a:t>A</a:t>
              </a:r>
              <a:r>
                <a:rPr lang="en-US" altLang="zh-CN" sz="1400" b="1">
                  <a:latin typeface="Arial" charset="0"/>
                  <a:ea typeface="楷体_GB2312" charset="0"/>
                </a:rPr>
                <a:t>0</a:t>
              </a:r>
              <a:r>
                <a:rPr lang="en-US" altLang="zh-CN" sz="1600" b="1">
                  <a:latin typeface="Arial" charset="0"/>
                  <a:ea typeface="楷体_GB2312" charset="0"/>
                </a:rPr>
                <a:t>~A</a:t>
              </a:r>
              <a:r>
                <a:rPr lang="en-US" altLang="zh-CN" sz="1400" b="1">
                  <a:latin typeface="Arial" charset="0"/>
                  <a:ea typeface="楷体_GB2312" charset="0"/>
                </a:rPr>
                <a:t>n-1</a:t>
              </a:r>
            </a:p>
          </p:txBody>
        </p:sp>
        <p:sp>
          <p:nvSpPr>
            <p:cNvPr id="542054" name="Text Box 358"/>
            <p:cNvSpPr txBox="1">
              <a:spLocks noChangeArrowheads="1"/>
            </p:cNvSpPr>
            <p:nvPr/>
          </p:nvSpPr>
          <p:spPr bwMode="auto">
            <a:xfrm>
              <a:off x="3742" y="1162"/>
              <a:ext cx="726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 b="1">
                  <a:latin typeface="Arial" charset="0"/>
                  <a:ea typeface="楷体_GB2312" charset="0"/>
                </a:rPr>
                <a:t>W0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charset="0"/>
                  <a:ea typeface="楷体_GB2312" charset="0"/>
                </a:rPr>
                <a:t>W(2</a:t>
              </a:r>
              <a:r>
                <a:rPr lang="en-US" altLang="zh-CN" sz="1600" b="1" baseline="30000">
                  <a:latin typeface="Arial" charset="0"/>
                  <a:ea typeface="楷体_GB2312" charset="0"/>
                </a:rPr>
                <a:t>n</a:t>
              </a:r>
              <a:r>
                <a:rPr lang="en-US" altLang="zh-CN" sz="1600" b="1">
                  <a:latin typeface="Arial" charset="0"/>
                  <a:ea typeface="楷体_GB2312" charset="0"/>
                </a:rPr>
                <a:t>-1)</a:t>
              </a:r>
            </a:p>
          </p:txBody>
        </p:sp>
      </p:grpSp>
      <p:sp>
        <p:nvSpPr>
          <p:cNvPr id="542055" name="Text Box 359"/>
          <p:cNvSpPr txBox="1">
            <a:spLocks noChangeArrowheads="1"/>
          </p:cNvSpPr>
          <p:nvPr/>
        </p:nvSpPr>
        <p:spPr bwMode="auto">
          <a:xfrm>
            <a:off x="7769225" y="1674813"/>
            <a:ext cx="11525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/>
              <a:t>D0</a:t>
            </a:r>
          </a:p>
          <a:p>
            <a:pPr>
              <a:spcBef>
                <a:spcPct val="50000"/>
              </a:spcBef>
            </a:pPr>
            <a:endParaRPr lang="en-US" altLang="zh-CN" sz="1400" b="1"/>
          </a:p>
          <a:p>
            <a:pPr>
              <a:spcBef>
                <a:spcPct val="50000"/>
              </a:spcBef>
            </a:pPr>
            <a:r>
              <a:rPr lang="en-US" altLang="zh-CN" sz="1600" b="1"/>
              <a:t>Dm</a:t>
            </a:r>
          </a:p>
        </p:txBody>
      </p:sp>
      <p:pic>
        <p:nvPicPr>
          <p:cNvPr id="47154" name="Picture 369" descr="7-2-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" y="1125538"/>
            <a:ext cx="4052888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765175"/>
            <a:ext cx="8137525" cy="54403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两个概念：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存储矩阵的每个交叉点是一个“存储单元”，存储单元中有器件存入“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”，无器件存入“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存储器的容量：“字数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x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位数”</a:t>
            </a:r>
          </a:p>
        </p:txBody>
      </p:sp>
      <p:sp>
        <p:nvSpPr>
          <p:cNvPr id="502790" name="Line 6"/>
          <p:cNvSpPr>
            <a:spLocks noChangeShapeType="1"/>
          </p:cNvSpPr>
          <p:nvPr/>
        </p:nvSpPr>
        <p:spPr bwMode="auto">
          <a:xfrm>
            <a:off x="900113" y="1772816"/>
            <a:ext cx="662421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>
            <a:off x="900113" y="5805264"/>
            <a:ext cx="518405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pic>
        <p:nvPicPr>
          <p:cNvPr id="48132" name="Picture 10" descr="ppt8页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2492375"/>
            <a:ext cx="4167188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795" name="Picture 11" descr="7-2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2276475"/>
            <a:ext cx="4032250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92150"/>
            <a:ext cx="8137525" cy="5513388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的分类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掩模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出厂时已经固定，不能更改，适合大量生产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简单，便宜，非易失性</a:t>
            </a:r>
          </a:p>
        </p:txBody>
      </p:sp>
      <p:pic>
        <p:nvPicPr>
          <p:cNvPr id="49154" name="Picture 6" descr="ppt8页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924175"/>
            <a:ext cx="4167188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7" descr="7-2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708275"/>
            <a:ext cx="4032250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可编程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PROM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137525" cy="51530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总体结构与掩模</a:t>
            </a:r>
            <a:r>
              <a:rPr lang="en-US" altLang="zh-CN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一样，但存储单元不同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628775"/>
            <a:ext cx="19050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3820" name="Group 12"/>
          <p:cNvGrpSpPr>
            <a:grpSpLocks/>
          </p:cNvGrpSpPr>
          <p:nvPr/>
        </p:nvGrpSpPr>
        <p:grpSpPr bwMode="auto">
          <a:xfrm>
            <a:off x="4427538" y="1412875"/>
            <a:ext cx="4037012" cy="4752975"/>
            <a:chOff x="2789" y="890"/>
            <a:chExt cx="2543" cy="2994"/>
          </a:xfrm>
        </p:grpSpPr>
        <p:pic>
          <p:nvPicPr>
            <p:cNvPr id="50182" name="Picture 11" descr="7-2-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89" y="890"/>
              <a:ext cx="2543" cy="2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3817" name="Rectangle 9"/>
            <p:cNvSpPr>
              <a:spLocks noChangeArrowheads="1"/>
            </p:cNvSpPr>
            <p:nvPr/>
          </p:nvSpPr>
          <p:spPr bwMode="auto">
            <a:xfrm>
              <a:off x="3107" y="2659"/>
              <a:ext cx="2086" cy="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</p:grpSp>
      <p:graphicFrame>
        <p:nvGraphicFramePr>
          <p:cNvPr id="503816" name="Object 8"/>
          <p:cNvGraphicFramePr>
            <a:graphicFrameLocks noChangeAspect="1"/>
          </p:cNvGraphicFramePr>
          <p:nvPr/>
        </p:nvGraphicFramePr>
        <p:xfrm>
          <a:off x="179388" y="4005263"/>
          <a:ext cx="4176712" cy="1943100"/>
        </p:xfrm>
        <a:graphic>
          <a:graphicData uri="http://schemas.openxmlformats.org/presentationml/2006/ole">
            <p:oleObj spid="_x0000_s50181" name="公式" r:id="rId5" imgW="2019300" imgH="93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908050"/>
            <a:ext cx="8137525" cy="51530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总体结构与掩模</a:t>
            </a:r>
            <a:r>
              <a:rPr lang="en-US" altLang="zh-CN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一样，但存储单元不同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5148263" y="5013325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写入时，要使用编程器</a:t>
            </a:r>
          </a:p>
        </p:txBody>
      </p:sp>
      <p:pic>
        <p:nvPicPr>
          <p:cNvPr id="51204" name="Picture 10" descr="7-2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412875"/>
            <a:ext cx="403701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048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用电信号擦除的可编程只读存储器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闪存（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Flash Memory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为提高集成度，省去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T2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（选通管）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改用叠栅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MOS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管（类似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SIMOS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管）</a:t>
            </a:r>
          </a:p>
        </p:txBody>
      </p:sp>
      <p:grpSp>
        <p:nvGrpSpPr>
          <p:cNvPr id="520203" name="Group 11"/>
          <p:cNvGrpSpPr>
            <a:grpSpLocks noChangeAspect="1"/>
          </p:cNvGrpSpPr>
          <p:nvPr/>
        </p:nvGrpSpPr>
        <p:grpSpPr bwMode="auto">
          <a:xfrm>
            <a:off x="1268104" y="1557836"/>
            <a:ext cx="7192328" cy="2461736"/>
            <a:chOff x="385" y="935"/>
            <a:chExt cx="5034" cy="1723"/>
          </a:xfrm>
        </p:grpSpPr>
        <p:pic>
          <p:nvPicPr>
            <p:cNvPr id="57350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96" y="935"/>
              <a:ext cx="1723" cy="1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5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" y="1409"/>
              <a:ext cx="2113" cy="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20200" name="Object 8"/>
          <p:cNvGraphicFramePr>
            <a:graphicFrameLocks noChangeAspect="1"/>
          </p:cNvGraphicFramePr>
          <p:nvPr/>
        </p:nvGraphicFramePr>
        <p:xfrm>
          <a:off x="307975" y="4076700"/>
          <a:ext cx="4421188" cy="923925"/>
        </p:xfrm>
        <a:graphic>
          <a:graphicData uri="http://schemas.openxmlformats.org/presentationml/2006/ole">
            <p:oleObj spid="_x0000_s57347" name="公式" r:id="rId5" imgW="2425700" imgH="508000" progId="Equation.3">
              <p:embed/>
            </p:oleObj>
          </a:graphicData>
        </a:graphic>
      </p:graphicFrame>
      <p:graphicFrame>
        <p:nvGraphicFramePr>
          <p:cNvPr id="520201" name="Object 9"/>
          <p:cNvGraphicFramePr>
            <a:graphicFrameLocks noChangeAspect="1"/>
          </p:cNvGraphicFramePr>
          <p:nvPr/>
        </p:nvGraphicFramePr>
        <p:xfrm>
          <a:off x="4787900" y="4221163"/>
          <a:ext cx="3843338" cy="1908175"/>
        </p:xfrm>
        <a:graphic>
          <a:graphicData uri="http://schemas.openxmlformats.org/presentationml/2006/ole">
            <p:oleObj spid="_x0000_s57348" name="公式" r:id="rId6" imgW="1943100" imgH="965200" progId="Equation.3">
              <p:embed/>
            </p:oleObj>
          </a:graphicData>
        </a:graphic>
      </p:graphicFrame>
      <p:graphicFrame>
        <p:nvGraphicFramePr>
          <p:cNvPr id="520202" name="Object 10"/>
          <p:cNvGraphicFramePr>
            <a:graphicFrameLocks noChangeAspect="1"/>
          </p:cNvGraphicFramePr>
          <p:nvPr/>
        </p:nvGraphicFramePr>
        <p:xfrm>
          <a:off x="266700" y="5157788"/>
          <a:ext cx="4260850" cy="1443037"/>
        </p:xfrm>
        <a:graphic>
          <a:graphicData uri="http://schemas.openxmlformats.org/presentationml/2006/ole">
            <p:oleObj spid="_x0000_s57349" name="公式" r:id="rId7" imgW="2057400" imgH="749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812800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5.5.4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存储器容量的扩展</a:t>
            </a:r>
          </a:p>
        </p:txBody>
      </p:sp>
      <p:sp>
        <p:nvSpPr>
          <p:cNvPr id="5632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7038" y="1052513"/>
            <a:ext cx="8137525" cy="14398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一、位扩展方式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适用于每片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RAM,ROM</a:t>
            </a: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字数够用而位数不够时</a:t>
            </a:r>
            <a:endParaRPr lang="en-US" altLang="zh-CN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接法：将各片的地址线、读写线、片选线并联即可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05" name="Text Box 5"/>
          <p:cNvSpPr txBox="1">
            <a:spLocks noChangeArrowheads="1"/>
          </p:cNvSpPr>
          <p:nvPr/>
        </p:nvSpPr>
        <p:spPr bwMode="auto">
          <a:xfrm>
            <a:off x="611188" y="2492375"/>
            <a:ext cx="655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例：用八片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1024 x 1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→ 1024 x 8</a:t>
            </a:r>
            <a:r>
              <a:rPr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位的</a:t>
            </a:r>
            <a:r>
              <a:rPr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RAM</a:t>
            </a:r>
          </a:p>
        </p:txBody>
      </p:sp>
      <p:pic>
        <p:nvPicPr>
          <p:cNvPr id="563206" name="Picture 6" descr="7-4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924175"/>
            <a:ext cx="7416800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261" name="Picture 37" descr="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781300"/>
            <a:ext cx="25908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229600" cy="884237"/>
          </a:xfrm>
        </p:spPr>
        <p:txBody>
          <a:bodyPr/>
          <a:lstStyle/>
          <a:p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二、字扩展方式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981075"/>
            <a:ext cx="7889875" cy="50323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适用于每片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RAM,ROM</a:t>
            </a:r>
            <a:r>
              <a:rPr lang="zh-CN" alt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位数够用而字数不够时</a:t>
            </a:r>
            <a:endParaRPr lang="zh-CN" altLang="en-US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graphicFrame>
        <p:nvGraphicFramePr>
          <p:cNvPr id="564229" name="Object 5"/>
          <p:cNvGraphicFramePr>
            <a:graphicFrameLocks noChangeAspect="1"/>
          </p:cNvGraphicFramePr>
          <p:nvPr/>
        </p:nvGraphicFramePr>
        <p:xfrm>
          <a:off x="803275" y="4697413"/>
          <a:ext cx="2351088" cy="1627187"/>
        </p:xfrm>
        <a:graphic>
          <a:graphicData uri="http://schemas.openxmlformats.org/presentationml/2006/ole">
            <p:oleObj spid="_x0000_s63492" name="公式" r:id="rId4" imgW="1320800" imgH="914400" progId="Equation.3">
              <p:embed/>
            </p:oleObj>
          </a:graphicData>
        </a:graphic>
      </p:graphicFrame>
      <p:sp>
        <p:nvSpPr>
          <p:cNvPr id="564230" name="AutoShape 6"/>
          <p:cNvSpPr>
            <a:spLocks noChangeArrowheads="1"/>
          </p:cNvSpPr>
          <p:nvPr/>
        </p:nvSpPr>
        <p:spPr bwMode="auto">
          <a:xfrm>
            <a:off x="3276600" y="3284538"/>
            <a:ext cx="1655763" cy="288925"/>
          </a:xfrm>
          <a:prstGeom prst="rightArrow">
            <a:avLst>
              <a:gd name="adj1" fmla="val 50000"/>
              <a:gd name="adj2" fmla="val 1432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pSp>
        <p:nvGrpSpPr>
          <p:cNvPr id="564231" name="Group 7"/>
          <p:cNvGrpSpPr>
            <a:grpSpLocks/>
          </p:cNvGrpSpPr>
          <p:nvPr/>
        </p:nvGrpSpPr>
        <p:grpSpPr bwMode="auto">
          <a:xfrm>
            <a:off x="4868863" y="2708275"/>
            <a:ext cx="2803525" cy="3425825"/>
            <a:chOff x="3086" y="1706"/>
            <a:chExt cx="1766" cy="2158"/>
          </a:xfrm>
        </p:grpSpPr>
        <p:sp>
          <p:nvSpPr>
            <p:cNvPr id="564232" name="Rectangle 8"/>
            <p:cNvSpPr>
              <a:spLocks noChangeArrowheads="1"/>
            </p:cNvSpPr>
            <p:nvPr/>
          </p:nvSpPr>
          <p:spPr bwMode="auto">
            <a:xfrm>
              <a:off x="3243" y="1842"/>
              <a:ext cx="1315" cy="63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>
                  <a:latin typeface="Comic Sans MS" charset="0"/>
                  <a:ea typeface="楷体_GB2312" charset="0"/>
                </a:rPr>
                <a:t>1024 x 8</a:t>
              </a:r>
            </a:p>
            <a:p>
              <a:pPr algn="ctr">
                <a:defRPr/>
              </a:pPr>
              <a:r>
                <a:rPr lang="en-US" altLang="zh-CN">
                  <a:latin typeface="Comic Sans MS" charset="0"/>
                  <a:ea typeface="楷体_GB2312" charset="0"/>
                </a:rPr>
                <a:t>RAM</a:t>
              </a:r>
            </a:p>
          </p:txBody>
        </p:sp>
        <p:grpSp>
          <p:nvGrpSpPr>
            <p:cNvPr id="63498" name="Group 9"/>
            <p:cNvGrpSpPr>
              <a:grpSpLocks/>
            </p:cNvGrpSpPr>
            <p:nvPr/>
          </p:nvGrpSpPr>
          <p:grpSpPr bwMode="auto">
            <a:xfrm>
              <a:off x="3386" y="1706"/>
              <a:ext cx="934" cy="136"/>
              <a:chOff x="3334" y="1706"/>
              <a:chExt cx="934" cy="136"/>
            </a:xfrm>
          </p:grpSpPr>
          <p:sp>
            <p:nvSpPr>
              <p:cNvPr id="564234" name="Line 10"/>
              <p:cNvSpPr>
                <a:spLocks noChangeShapeType="1"/>
              </p:cNvSpPr>
              <p:nvPr/>
            </p:nvSpPr>
            <p:spPr bwMode="auto">
              <a:xfrm>
                <a:off x="3334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35" name="Line 11"/>
              <p:cNvSpPr>
                <a:spLocks noChangeShapeType="1"/>
              </p:cNvSpPr>
              <p:nvPr/>
            </p:nvSpPr>
            <p:spPr bwMode="auto">
              <a:xfrm>
                <a:off x="3452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36" name="Line 12"/>
              <p:cNvSpPr>
                <a:spLocks noChangeShapeType="1"/>
              </p:cNvSpPr>
              <p:nvPr/>
            </p:nvSpPr>
            <p:spPr bwMode="auto">
              <a:xfrm>
                <a:off x="3588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37" name="Line 13"/>
              <p:cNvSpPr>
                <a:spLocks noChangeShapeType="1"/>
              </p:cNvSpPr>
              <p:nvPr/>
            </p:nvSpPr>
            <p:spPr bwMode="auto">
              <a:xfrm>
                <a:off x="3724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38" name="Line 14"/>
              <p:cNvSpPr>
                <a:spLocks noChangeShapeType="1"/>
              </p:cNvSpPr>
              <p:nvPr/>
            </p:nvSpPr>
            <p:spPr bwMode="auto">
              <a:xfrm>
                <a:off x="3860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39" name="Line 15"/>
              <p:cNvSpPr>
                <a:spLocks noChangeShapeType="1"/>
              </p:cNvSpPr>
              <p:nvPr/>
            </p:nvSpPr>
            <p:spPr bwMode="auto">
              <a:xfrm>
                <a:off x="3996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0" name="Line 16"/>
              <p:cNvSpPr>
                <a:spLocks noChangeShapeType="1"/>
              </p:cNvSpPr>
              <p:nvPr/>
            </p:nvSpPr>
            <p:spPr bwMode="auto">
              <a:xfrm>
                <a:off x="4132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1" name="Line 17"/>
              <p:cNvSpPr>
                <a:spLocks noChangeShapeType="1"/>
              </p:cNvSpPr>
              <p:nvPr/>
            </p:nvSpPr>
            <p:spPr bwMode="auto">
              <a:xfrm>
                <a:off x="4268" y="1706"/>
                <a:ext cx="0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</p:grpSp>
        <p:graphicFrame>
          <p:nvGraphicFramePr>
            <p:cNvPr id="63499" name="Object 18"/>
            <p:cNvGraphicFramePr>
              <a:graphicFrameLocks noChangeAspect="1"/>
            </p:cNvGraphicFramePr>
            <p:nvPr/>
          </p:nvGraphicFramePr>
          <p:xfrm>
            <a:off x="3320" y="1834"/>
            <a:ext cx="1133" cy="170"/>
          </p:xfrm>
          <a:graphic>
            <a:graphicData uri="http://schemas.openxmlformats.org/presentationml/2006/ole">
              <p:oleObj spid="_x0000_s63499" name="公式" r:id="rId5" imgW="1524000" imgH="228600" progId="Equation.3">
                <p:embed/>
              </p:oleObj>
            </a:graphicData>
          </a:graphic>
        </p:graphicFrame>
        <p:grpSp>
          <p:nvGrpSpPr>
            <p:cNvPr id="63500" name="Group 19"/>
            <p:cNvGrpSpPr>
              <a:grpSpLocks/>
            </p:cNvGrpSpPr>
            <p:nvPr/>
          </p:nvGrpSpPr>
          <p:grpSpPr bwMode="auto">
            <a:xfrm>
              <a:off x="3379" y="2478"/>
              <a:ext cx="653" cy="136"/>
              <a:chOff x="3379" y="2478"/>
              <a:chExt cx="653" cy="136"/>
            </a:xfrm>
          </p:grpSpPr>
          <p:sp>
            <p:nvSpPr>
              <p:cNvPr id="564244" name="Line 20"/>
              <p:cNvSpPr>
                <a:spLocks noChangeShapeType="1"/>
              </p:cNvSpPr>
              <p:nvPr/>
            </p:nvSpPr>
            <p:spPr bwMode="auto">
              <a:xfrm>
                <a:off x="3379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5" name="Line 21"/>
              <p:cNvSpPr>
                <a:spLocks noChangeShapeType="1"/>
              </p:cNvSpPr>
              <p:nvPr/>
            </p:nvSpPr>
            <p:spPr bwMode="auto">
              <a:xfrm>
                <a:off x="3452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6" name="Line 22"/>
              <p:cNvSpPr>
                <a:spLocks noChangeShapeType="1"/>
              </p:cNvSpPr>
              <p:nvPr/>
            </p:nvSpPr>
            <p:spPr bwMode="auto">
              <a:xfrm>
                <a:off x="3524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7" name="Line 23"/>
              <p:cNvSpPr>
                <a:spLocks noChangeShapeType="1"/>
              </p:cNvSpPr>
              <p:nvPr/>
            </p:nvSpPr>
            <p:spPr bwMode="auto">
              <a:xfrm>
                <a:off x="3597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8" name="Line 24"/>
              <p:cNvSpPr>
                <a:spLocks noChangeShapeType="1"/>
              </p:cNvSpPr>
              <p:nvPr/>
            </p:nvSpPr>
            <p:spPr bwMode="auto">
              <a:xfrm>
                <a:off x="3670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49" name="Line 25"/>
              <p:cNvSpPr>
                <a:spLocks noChangeShapeType="1"/>
              </p:cNvSpPr>
              <p:nvPr/>
            </p:nvSpPr>
            <p:spPr bwMode="auto">
              <a:xfrm>
                <a:off x="3742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50" name="Line 26"/>
              <p:cNvSpPr>
                <a:spLocks noChangeShapeType="1"/>
              </p:cNvSpPr>
              <p:nvPr/>
            </p:nvSpPr>
            <p:spPr bwMode="auto">
              <a:xfrm>
                <a:off x="3806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51" name="Line 27"/>
              <p:cNvSpPr>
                <a:spLocks noChangeShapeType="1"/>
              </p:cNvSpPr>
              <p:nvPr/>
            </p:nvSpPr>
            <p:spPr bwMode="auto">
              <a:xfrm>
                <a:off x="3879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52" name="Line 28"/>
              <p:cNvSpPr>
                <a:spLocks noChangeShapeType="1"/>
              </p:cNvSpPr>
              <p:nvPr/>
            </p:nvSpPr>
            <p:spPr bwMode="auto">
              <a:xfrm>
                <a:off x="3951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  <p:sp>
            <p:nvSpPr>
              <p:cNvPr id="564253" name="Line 29"/>
              <p:cNvSpPr>
                <a:spLocks noChangeShapeType="1"/>
              </p:cNvSpPr>
              <p:nvPr/>
            </p:nvSpPr>
            <p:spPr bwMode="auto">
              <a:xfrm>
                <a:off x="4032" y="247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楷体_GB2312" charset="0"/>
                </a:endParaRPr>
              </a:p>
            </p:txBody>
          </p:sp>
        </p:grpSp>
        <p:graphicFrame>
          <p:nvGraphicFramePr>
            <p:cNvPr id="63501" name="Object 30"/>
            <p:cNvGraphicFramePr>
              <a:graphicFrameLocks noChangeAspect="1"/>
            </p:cNvGraphicFramePr>
            <p:nvPr/>
          </p:nvGraphicFramePr>
          <p:xfrm>
            <a:off x="3171" y="2278"/>
            <a:ext cx="1034" cy="227"/>
          </p:xfrm>
          <a:graphic>
            <a:graphicData uri="http://schemas.openxmlformats.org/presentationml/2006/ole">
              <p:oleObj spid="_x0000_s63501" name="公式" r:id="rId6" imgW="1040948" imgH="228501" progId="Equation.3">
                <p:embed/>
              </p:oleObj>
            </a:graphicData>
          </a:graphic>
        </p:graphicFrame>
        <p:sp>
          <p:nvSpPr>
            <p:cNvPr id="564255" name="Line 31"/>
            <p:cNvSpPr>
              <a:spLocks noChangeShapeType="1"/>
            </p:cNvSpPr>
            <p:nvPr/>
          </p:nvSpPr>
          <p:spPr bwMode="auto">
            <a:xfrm>
              <a:off x="4332" y="247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sp>
          <p:nvSpPr>
            <p:cNvPr id="564256" name="Line 32"/>
            <p:cNvSpPr>
              <a:spLocks noChangeShapeType="1"/>
            </p:cNvSpPr>
            <p:nvPr/>
          </p:nvSpPr>
          <p:spPr bwMode="auto">
            <a:xfrm>
              <a:off x="4468" y="2478"/>
              <a:ext cx="0" cy="136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graphicFrame>
          <p:nvGraphicFramePr>
            <p:cNvPr id="63504" name="Object 33"/>
            <p:cNvGraphicFramePr>
              <a:graphicFrameLocks noChangeAspect="1"/>
            </p:cNvGraphicFramePr>
            <p:nvPr/>
          </p:nvGraphicFramePr>
          <p:xfrm>
            <a:off x="4136" y="2314"/>
            <a:ext cx="381" cy="168"/>
          </p:xfrm>
          <a:graphic>
            <a:graphicData uri="http://schemas.openxmlformats.org/presentationml/2006/ole">
              <p:oleObj spid="_x0000_s63504" name="公式" r:id="rId7" imgW="494870" imgH="215713" progId="Equation.3">
                <p:embed/>
              </p:oleObj>
            </a:graphicData>
          </a:graphic>
        </p:graphicFrame>
        <p:graphicFrame>
          <p:nvGraphicFramePr>
            <p:cNvPr id="63505" name="Object 34"/>
            <p:cNvGraphicFramePr>
              <a:graphicFrameLocks noChangeAspect="1"/>
            </p:cNvGraphicFramePr>
            <p:nvPr/>
          </p:nvGraphicFramePr>
          <p:xfrm>
            <a:off x="3086" y="3080"/>
            <a:ext cx="1766" cy="784"/>
          </p:xfrm>
          <a:graphic>
            <a:graphicData uri="http://schemas.openxmlformats.org/presentationml/2006/ole">
              <p:oleObj spid="_x0000_s63505" name="公式" r:id="rId8" imgW="1574800" imgH="698500" progId="Equation.3">
                <p:embed/>
              </p:oleObj>
            </a:graphicData>
          </a:graphic>
        </p:graphicFrame>
      </p:grpSp>
      <p:sp>
        <p:nvSpPr>
          <p:cNvPr id="564259" name="AutoShape 35"/>
          <p:cNvSpPr>
            <a:spLocks noChangeArrowheads="1"/>
          </p:cNvSpPr>
          <p:nvPr/>
        </p:nvSpPr>
        <p:spPr bwMode="auto">
          <a:xfrm>
            <a:off x="3276600" y="5157788"/>
            <a:ext cx="1655763" cy="288925"/>
          </a:xfrm>
          <a:prstGeom prst="rightArrow">
            <a:avLst>
              <a:gd name="adj1" fmla="val 50000"/>
              <a:gd name="adj2" fmla="val 1432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564260" name="Text Box 36"/>
          <p:cNvSpPr txBox="1">
            <a:spLocks noChangeArrowheads="1"/>
          </p:cNvSpPr>
          <p:nvPr/>
        </p:nvSpPr>
        <p:spPr bwMode="auto">
          <a:xfrm>
            <a:off x="611188" y="1989138"/>
            <a:ext cx="626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例：用四片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256 x 8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位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→1024 x 8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位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RAM</a:t>
            </a:r>
            <a:endParaRPr lang="en-US" altLang="zh-CN" sz="24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56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56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56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0" grpId="0" animBg="1"/>
      <p:bldP spid="564259" grpId="0" animBg="1"/>
      <p:bldP spid="5642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255" name="Object 7"/>
          <p:cNvGraphicFramePr>
            <a:graphicFrameLocks noChangeAspect="1"/>
          </p:cNvGraphicFramePr>
          <p:nvPr/>
        </p:nvGraphicFramePr>
        <p:xfrm>
          <a:off x="193675" y="404813"/>
          <a:ext cx="8183563" cy="487362"/>
        </p:xfrm>
        <a:graphic>
          <a:graphicData uri="http://schemas.openxmlformats.org/presentationml/2006/ole">
            <p:oleObj spid="_x0000_s64513" name="公式" r:id="rId3" imgW="3975100" imgH="241300" progId="Equation.3">
              <p:embed/>
            </p:oleObj>
          </a:graphicData>
        </a:graphic>
      </p:graphicFrame>
      <p:graphicFrame>
        <p:nvGraphicFramePr>
          <p:cNvPr id="565256" name="Object 8"/>
          <p:cNvGraphicFramePr>
            <a:graphicFrameLocks noChangeAspect="1"/>
          </p:cNvGraphicFramePr>
          <p:nvPr/>
        </p:nvGraphicFramePr>
        <p:xfrm>
          <a:off x="342900" y="863600"/>
          <a:ext cx="5434013" cy="936625"/>
        </p:xfrm>
        <a:graphic>
          <a:graphicData uri="http://schemas.openxmlformats.org/presentationml/2006/ole">
            <p:oleObj spid="_x0000_s64514" name="公式" r:id="rId4" imgW="2590800" imgH="457200" progId="Equation.3">
              <p:embed/>
            </p:oleObj>
          </a:graphicData>
        </a:graphic>
      </p:graphicFrame>
      <p:graphicFrame>
        <p:nvGraphicFramePr>
          <p:cNvPr id="565257" name="Object 9"/>
          <p:cNvGraphicFramePr>
            <a:graphicFrameLocks noChangeAspect="1"/>
          </p:cNvGraphicFramePr>
          <p:nvPr/>
        </p:nvGraphicFramePr>
        <p:xfrm>
          <a:off x="611188" y="3860800"/>
          <a:ext cx="7705725" cy="1281113"/>
        </p:xfrm>
        <a:graphic>
          <a:graphicData uri="http://schemas.openxmlformats.org/presentationml/2006/ole">
            <p:oleObj spid="_x0000_s64515" name="公式" r:id="rId5" imgW="3632200" imgH="685800" progId="Equation.3">
              <p:embed/>
            </p:oleObj>
          </a:graphicData>
        </a:graphic>
      </p:graphicFrame>
      <p:graphicFrame>
        <p:nvGraphicFramePr>
          <p:cNvPr id="565258" name="Group 10"/>
          <p:cNvGraphicFramePr>
            <a:graphicFrameLocks noGrp="1"/>
          </p:cNvGraphicFramePr>
          <p:nvPr/>
        </p:nvGraphicFramePr>
        <p:xfrm>
          <a:off x="1258888" y="1916113"/>
          <a:ext cx="2879725" cy="1981200"/>
        </p:xfrm>
        <a:graphic>
          <a:graphicData uri="http://schemas.openxmlformats.org/drawingml/2006/table">
            <a:tbl>
              <a:tblPr/>
              <a:tblGrid>
                <a:gridCol w="479425"/>
                <a:gridCol w="481012"/>
                <a:gridCol w="479425"/>
                <a:gridCol w="479425"/>
                <a:gridCol w="481013"/>
                <a:gridCol w="479425"/>
              </a:tblGrid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65301" name="Object 53"/>
          <p:cNvGraphicFramePr>
            <a:graphicFrameLocks noChangeAspect="1"/>
          </p:cNvGraphicFramePr>
          <p:nvPr/>
        </p:nvGraphicFramePr>
        <p:xfrm>
          <a:off x="1258888" y="1916113"/>
          <a:ext cx="914400" cy="444500"/>
        </p:xfrm>
        <a:graphic>
          <a:graphicData uri="http://schemas.openxmlformats.org/presentationml/2006/ole">
            <p:oleObj spid="_x0000_s64559" name="公式" r:id="rId6" imgW="469900" imgH="228600" progId="Equation.3">
              <p:embed/>
            </p:oleObj>
          </a:graphicData>
        </a:graphic>
      </p:graphicFrame>
      <p:graphicFrame>
        <p:nvGraphicFramePr>
          <p:cNvPr id="565302" name="Object 54"/>
          <p:cNvGraphicFramePr>
            <a:graphicFrameLocks noChangeAspect="1"/>
          </p:cNvGraphicFramePr>
          <p:nvPr/>
        </p:nvGraphicFramePr>
        <p:xfrm>
          <a:off x="2195513" y="1989138"/>
          <a:ext cx="1871662" cy="319087"/>
        </p:xfrm>
        <a:graphic>
          <a:graphicData uri="http://schemas.openxmlformats.org/presentationml/2006/ole">
            <p:oleObj spid="_x0000_s64560" name="公式" r:id="rId7" imgW="1333500" imgH="228600" progId="Equation.3">
              <p:embed/>
            </p:oleObj>
          </a:graphicData>
        </a:graphic>
      </p:graphicFrame>
      <p:pic>
        <p:nvPicPr>
          <p:cNvPr id="565303" name="Picture 55" descr="ra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0825" y="52292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5304" name="Picture 56" descr="ra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11413" y="52292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5305" name="Picture 57" descr="ra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3" y="52292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5306" name="Picture 58" descr="ra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16688" y="52292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6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6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6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6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6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3" descr="7-4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836613"/>
            <a:ext cx="8532813" cy="42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3" name="Object 7"/>
          <p:cNvGraphicFramePr>
            <a:graphicFrameLocks noChangeAspect="1"/>
          </p:cNvGraphicFramePr>
          <p:nvPr/>
        </p:nvGraphicFramePr>
        <p:xfrm>
          <a:off x="487363" y="1052513"/>
          <a:ext cx="6461125" cy="4292600"/>
        </p:xfrm>
        <a:graphic>
          <a:graphicData uri="http://schemas.openxmlformats.org/presentationml/2006/ole">
            <p:oleObj spid="_x0000_s8193" name="公式" r:id="rId3" imgW="3111500" imgH="2108200" progId="Equation.3">
              <p:embed/>
            </p:oleObj>
          </a:graphicData>
        </a:graphic>
      </p:graphicFrame>
      <p:graphicFrame>
        <p:nvGraphicFramePr>
          <p:cNvPr id="341065" name="Group 73"/>
          <p:cNvGraphicFramePr>
            <a:graphicFrameLocks noGrp="1"/>
          </p:cNvGraphicFramePr>
          <p:nvPr/>
        </p:nvGraphicFramePr>
        <p:xfrm>
          <a:off x="6661150" y="981075"/>
          <a:ext cx="1871663" cy="3760788"/>
        </p:xfrm>
        <a:graphic>
          <a:graphicData uri="http://schemas.openxmlformats.org/drawingml/2006/table">
            <a:tbl>
              <a:tblPr/>
              <a:tblGrid>
                <a:gridCol w="417513"/>
                <a:gridCol w="419100"/>
                <a:gridCol w="417512"/>
                <a:gridCol w="617538"/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5882"/>
                      </a:schemeClr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>
                        <a:alpha val="23921"/>
                      </a:srgbClr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①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楷体_GB2312" pitchFamily="49" charset="-122"/>
                          <a:ea typeface="楷体_GB2312" pitchFamily="49" charset="-122"/>
                        </a:rPr>
                        <a:t>①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117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1061" name="Object 69"/>
          <p:cNvGraphicFramePr>
            <a:graphicFrameLocks noChangeAspect="1"/>
          </p:cNvGraphicFramePr>
          <p:nvPr/>
        </p:nvGraphicFramePr>
        <p:xfrm>
          <a:off x="6716713" y="1062038"/>
          <a:ext cx="1595437" cy="325437"/>
        </p:xfrm>
        <a:graphic>
          <a:graphicData uri="http://schemas.openxmlformats.org/presentationml/2006/ole">
            <p:oleObj spid="_x0000_s8235" name="公式" r:id="rId4" imgW="1053643" imgH="215806" progId="Equation.3">
              <p:embed/>
            </p:oleObj>
          </a:graphicData>
        </a:graphic>
      </p:graphicFrame>
      <p:sp>
        <p:nvSpPr>
          <p:cNvPr id="341066" name="Rectangle 74"/>
          <p:cNvSpPr>
            <a:spLocks noChangeArrowheads="1"/>
          </p:cNvSpPr>
          <p:nvPr/>
        </p:nvSpPr>
        <p:spPr bwMode="auto">
          <a:xfrm>
            <a:off x="250825" y="429260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楷体_GB2312" charset="0"/>
              </a:rPr>
              <a:t>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303" name="Object 7"/>
          <p:cNvGraphicFramePr>
            <a:graphicFrameLocks noChangeAspect="1"/>
          </p:cNvGraphicFramePr>
          <p:nvPr/>
        </p:nvGraphicFramePr>
        <p:xfrm>
          <a:off x="611188" y="3429000"/>
          <a:ext cx="7880350" cy="844550"/>
        </p:xfrm>
        <a:graphic>
          <a:graphicData uri="http://schemas.openxmlformats.org/presentationml/2006/ole">
            <p:oleObj spid="_x0000_s66561" name="公式" r:id="rId3" imgW="3632200" imgH="457200" progId="Equation.3">
              <p:embed/>
            </p:oleObj>
          </a:graphicData>
        </a:graphic>
      </p:graphicFrame>
      <p:graphicFrame>
        <p:nvGraphicFramePr>
          <p:cNvPr id="567304" name="Group 8"/>
          <p:cNvGraphicFramePr>
            <a:graphicFrameLocks noGrp="1"/>
          </p:cNvGraphicFramePr>
          <p:nvPr/>
        </p:nvGraphicFramePr>
        <p:xfrm>
          <a:off x="539750" y="1092200"/>
          <a:ext cx="2879725" cy="1981200"/>
        </p:xfrm>
        <a:graphic>
          <a:graphicData uri="http://schemas.openxmlformats.org/drawingml/2006/table">
            <a:tbl>
              <a:tblPr/>
              <a:tblGrid>
                <a:gridCol w="479425"/>
                <a:gridCol w="481013"/>
                <a:gridCol w="479425"/>
                <a:gridCol w="479425"/>
                <a:gridCol w="481012"/>
                <a:gridCol w="479425"/>
              </a:tblGrid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67347" name="Object 51"/>
          <p:cNvGraphicFramePr>
            <a:graphicFrameLocks noChangeAspect="1"/>
          </p:cNvGraphicFramePr>
          <p:nvPr/>
        </p:nvGraphicFramePr>
        <p:xfrm>
          <a:off x="600075" y="1092200"/>
          <a:ext cx="890588" cy="446088"/>
        </p:xfrm>
        <a:graphic>
          <a:graphicData uri="http://schemas.openxmlformats.org/presentationml/2006/ole">
            <p:oleObj spid="_x0000_s66605" name="公式" r:id="rId4" imgW="457200" imgH="228600" progId="Equation.3">
              <p:embed/>
            </p:oleObj>
          </a:graphicData>
        </a:graphic>
      </p:graphicFrame>
      <p:graphicFrame>
        <p:nvGraphicFramePr>
          <p:cNvPr id="567348" name="Object 52"/>
          <p:cNvGraphicFramePr>
            <a:graphicFrameLocks noChangeAspect="1"/>
          </p:cNvGraphicFramePr>
          <p:nvPr/>
        </p:nvGraphicFramePr>
        <p:xfrm>
          <a:off x="1528763" y="1160463"/>
          <a:ext cx="1819275" cy="309562"/>
        </p:xfrm>
        <a:graphic>
          <a:graphicData uri="http://schemas.openxmlformats.org/presentationml/2006/ole">
            <p:oleObj spid="_x0000_s66606" name="公式" r:id="rId5" imgW="1333500" imgH="228600" progId="Equation.3">
              <p:embed/>
            </p:oleObj>
          </a:graphicData>
        </a:graphic>
      </p:graphicFrame>
      <p:pic>
        <p:nvPicPr>
          <p:cNvPr id="66607" name="Picture 53" descr="ra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08" name="Picture 54" descr="ra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84438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09" name="Picture 55" descr="ra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3588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10" name="Picture 56" descr="ra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59563" y="4581525"/>
            <a:ext cx="20161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6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6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6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5" descr="7-4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836613"/>
            <a:ext cx="8532813" cy="42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7586" name="Object 3"/>
          <p:cNvGraphicFramePr>
            <a:graphicFrameLocks noChangeAspect="1"/>
          </p:cNvGraphicFramePr>
          <p:nvPr/>
        </p:nvGraphicFramePr>
        <p:xfrm>
          <a:off x="395288" y="3933825"/>
          <a:ext cx="338137" cy="790575"/>
        </p:xfrm>
        <a:graphic>
          <a:graphicData uri="http://schemas.openxmlformats.org/presentationml/2006/ole">
            <p:oleObj spid="_x0000_s67586" name="公式" r:id="rId4" imgW="203200" imgH="685800" progId="Equation.3">
              <p:embed/>
            </p:oleObj>
          </a:graphicData>
        </a:graphic>
      </p:graphicFrame>
      <p:graphicFrame>
        <p:nvGraphicFramePr>
          <p:cNvPr id="67587" name="Object 4"/>
          <p:cNvGraphicFramePr>
            <a:graphicFrameLocks noChangeAspect="1"/>
          </p:cNvGraphicFramePr>
          <p:nvPr/>
        </p:nvGraphicFramePr>
        <p:xfrm>
          <a:off x="385763" y="2636838"/>
          <a:ext cx="307975" cy="914400"/>
        </p:xfrm>
        <a:graphic>
          <a:graphicData uri="http://schemas.openxmlformats.org/presentationml/2006/ole">
            <p:oleObj spid="_x0000_s67587" name="公式" r:id="rId5" imgW="2032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8229600" cy="884237"/>
          </a:xfrm>
        </p:spPr>
        <p:txBody>
          <a:bodyPr/>
          <a:lstStyle/>
          <a:p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5.5.5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用存储器实现组合逻辑函数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137525" cy="1727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一、基本原理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从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ROM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的数据表可见：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若以地址线为输入变量，则数据线即为一组关于地址变量的逻辑函数</a:t>
            </a:r>
          </a:p>
        </p:txBody>
      </p:sp>
      <p:graphicFrame>
        <p:nvGraphicFramePr>
          <p:cNvPr id="569349" name="Group 5"/>
          <p:cNvGraphicFramePr>
            <a:graphicFrameLocks noGrp="1"/>
          </p:cNvGraphicFramePr>
          <p:nvPr/>
        </p:nvGraphicFramePr>
        <p:xfrm>
          <a:off x="3708400" y="2590800"/>
          <a:ext cx="2519363" cy="1981200"/>
        </p:xfrm>
        <a:graphic>
          <a:graphicData uri="http://schemas.openxmlformats.org/drawingml/2006/table">
            <a:tbl>
              <a:tblPr/>
              <a:tblGrid>
                <a:gridCol w="420688"/>
                <a:gridCol w="417512"/>
                <a:gridCol w="422275"/>
                <a:gridCol w="420688"/>
                <a:gridCol w="417512"/>
                <a:gridCol w="420688"/>
              </a:tblGrid>
              <a:tr h="3349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地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658" name="Group 57"/>
          <p:cNvGrpSpPr>
            <a:grpSpLocks/>
          </p:cNvGrpSpPr>
          <p:nvPr/>
        </p:nvGrpSpPr>
        <p:grpSpPr bwMode="auto">
          <a:xfrm>
            <a:off x="3852863" y="4724400"/>
            <a:ext cx="3455987" cy="1593850"/>
            <a:chOff x="3152" y="663"/>
            <a:chExt cx="2177" cy="1004"/>
          </a:xfrm>
        </p:grpSpPr>
        <p:graphicFrame>
          <p:nvGraphicFramePr>
            <p:cNvPr id="68660" name="Object 58"/>
            <p:cNvGraphicFramePr>
              <a:graphicFrameLocks noChangeAspect="1"/>
            </p:cNvGraphicFramePr>
            <p:nvPr/>
          </p:nvGraphicFramePr>
          <p:xfrm>
            <a:off x="3152" y="845"/>
            <a:ext cx="2177" cy="822"/>
          </p:xfrm>
          <a:graphic>
            <a:graphicData uri="http://schemas.openxmlformats.org/presentationml/2006/ole">
              <p:oleObj spid="_x0000_s68660" name="Photo Editor 照片" r:id="rId3" imgW="5525271" imgH="2085714" progId="">
                <p:embed/>
              </p:oleObj>
            </a:graphicData>
          </a:graphic>
        </p:graphicFrame>
        <p:sp>
          <p:nvSpPr>
            <p:cNvPr id="569403" name="Text Box 59"/>
            <p:cNvSpPr txBox="1">
              <a:spLocks noChangeArrowheads="1"/>
            </p:cNvSpPr>
            <p:nvPr/>
          </p:nvSpPr>
          <p:spPr bwMode="auto">
            <a:xfrm>
              <a:off x="3198" y="663"/>
              <a:ext cx="72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charset="0"/>
                  <a:ea typeface="楷体_GB2312" charset="0"/>
                </a:rPr>
                <a:t>A</a:t>
              </a:r>
              <a:r>
                <a:rPr lang="en-US" altLang="zh-CN" sz="1400" b="1">
                  <a:latin typeface="Arial" charset="0"/>
                  <a:ea typeface="楷体_GB2312" charset="0"/>
                </a:rPr>
                <a:t>0</a:t>
              </a:r>
              <a:r>
                <a:rPr lang="en-US" altLang="zh-CN" sz="1600" b="1">
                  <a:latin typeface="Arial" charset="0"/>
                  <a:ea typeface="楷体_GB2312" charset="0"/>
                </a:rPr>
                <a:t>~A</a:t>
              </a:r>
              <a:r>
                <a:rPr lang="en-US" altLang="zh-CN" sz="1400" b="1">
                  <a:latin typeface="Arial" charset="0"/>
                  <a:ea typeface="楷体_GB2312" charset="0"/>
                </a:rPr>
                <a:t>n-1</a:t>
              </a:r>
            </a:p>
          </p:txBody>
        </p:sp>
        <p:sp>
          <p:nvSpPr>
            <p:cNvPr id="569404" name="Text Box 60"/>
            <p:cNvSpPr txBox="1">
              <a:spLocks noChangeArrowheads="1"/>
            </p:cNvSpPr>
            <p:nvPr/>
          </p:nvSpPr>
          <p:spPr bwMode="auto">
            <a:xfrm>
              <a:off x="3742" y="1162"/>
              <a:ext cx="726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 b="1">
                  <a:latin typeface="Arial" charset="0"/>
                  <a:ea typeface="楷体_GB2312" charset="0"/>
                </a:rPr>
                <a:t>W0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1600" b="1">
                  <a:latin typeface="Arial" charset="0"/>
                  <a:ea typeface="楷体_GB2312" charset="0"/>
                </a:rPr>
                <a:t>W(2</a:t>
              </a:r>
              <a:r>
                <a:rPr lang="en-US" altLang="zh-CN" sz="1600" b="1" baseline="30000">
                  <a:latin typeface="Arial" charset="0"/>
                  <a:ea typeface="楷体_GB2312" charset="0"/>
                </a:rPr>
                <a:t>n</a:t>
              </a:r>
              <a:r>
                <a:rPr lang="en-US" altLang="zh-CN" sz="1600" b="1">
                  <a:latin typeface="Arial" charset="0"/>
                  <a:ea typeface="楷体_GB2312" charset="0"/>
                </a:rPr>
                <a:t>-1)</a:t>
              </a:r>
            </a:p>
          </p:txBody>
        </p:sp>
      </p:grpSp>
      <p:pic>
        <p:nvPicPr>
          <p:cNvPr id="68659" name="Picture 61" descr="7-2-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2852738"/>
            <a:ext cx="2884487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9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547" name="Group 59"/>
          <p:cNvGraphicFramePr>
            <a:graphicFrameLocks noGrp="1"/>
          </p:cNvGraphicFramePr>
          <p:nvPr/>
        </p:nvGraphicFramePr>
        <p:xfrm>
          <a:off x="468313" y="1052513"/>
          <a:ext cx="4608512" cy="2481265"/>
        </p:xfrm>
        <a:graphic>
          <a:graphicData uri="http://schemas.openxmlformats.org/drawingml/2006/table">
            <a:tbl>
              <a:tblPr/>
              <a:tblGrid>
                <a:gridCol w="769937"/>
                <a:gridCol w="763588"/>
                <a:gridCol w="771525"/>
                <a:gridCol w="769937"/>
                <a:gridCol w="741363"/>
                <a:gridCol w="792162"/>
              </a:tblGrid>
              <a:tr h="4206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址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      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9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  <a:r>
                        <a:rPr kumimoji="0" lang="en-US" altLang="zh-CN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6" name="Picture 8" descr="7-5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275" y="1773238"/>
            <a:ext cx="5040313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0371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229600" cy="6683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二、举例</a:t>
            </a:r>
          </a:p>
        </p:txBody>
      </p:sp>
      <p:graphicFrame>
        <p:nvGraphicFramePr>
          <p:cNvPr id="71683" name="Object 4"/>
          <p:cNvGraphicFramePr>
            <a:graphicFrameLocks noChangeAspect="1"/>
          </p:cNvGraphicFramePr>
          <p:nvPr/>
        </p:nvGraphicFramePr>
        <p:xfrm>
          <a:off x="14288" y="863600"/>
          <a:ext cx="4291012" cy="2417763"/>
        </p:xfrm>
        <a:graphic>
          <a:graphicData uri="http://schemas.openxmlformats.org/presentationml/2006/ole">
            <p:oleObj spid="_x0000_s71683" name="公式" r:id="rId4" imgW="2070100" imgH="1168400" progId="Equation.3">
              <p:embed/>
            </p:oleObj>
          </a:graphicData>
        </a:graphic>
      </p:graphicFrame>
      <p:grpSp>
        <p:nvGrpSpPr>
          <p:cNvPr id="570373" name="Group 5"/>
          <p:cNvGrpSpPr>
            <a:grpSpLocks/>
          </p:cNvGrpSpPr>
          <p:nvPr/>
        </p:nvGrpSpPr>
        <p:grpSpPr bwMode="auto">
          <a:xfrm>
            <a:off x="671513" y="3573463"/>
            <a:ext cx="2867025" cy="2736850"/>
            <a:chOff x="423" y="2251"/>
            <a:chExt cx="1806" cy="1724"/>
          </a:xfrm>
        </p:grpSpPr>
        <p:sp>
          <p:nvSpPr>
            <p:cNvPr id="570374" name="AutoShape 6"/>
            <p:cNvSpPr>
              <a:spLocks noChangeArrowheads="1"/>
            </p:cNvSpPr>
            <p:nvPr/>
          </p:nvSpPr>
          <p:spPr bwMode="auto">
            <a:xfrm rot="5400000">
              <a:off x="1020" y="2251"/>
              <a:ext cx="272" cy="27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  <a:ea typeface="楷体_GB2312" charset="0"/>
              </a:endParaRPr>
            </a:p>
          </p:txBody>
        </p:sp>
        <p:graphicFrame>
          <p:nvGraphicFramePr>
            <p:cNvPr id="71686" name="Object 7"/>
            <p:cNvGraphicFramePr>
              <a:graphicFrameLocks noChangeAspect="1"/>
            </p:cNvGraphicFramePr>
            <p:nvPr/>
          </p:nvGraphicFramePr>
          <p:xfrm>
            <a:off x="423" y="2704"/>
            <a:ext cx="1806" cy="1271"/>
          </p:xfrm>
          <a:graphic>
            <a:graphicData uri="http://schemas.openxmlformats.org/presentationml/2006/ole">
              <p:oleObj spid="_x0000_s71686" name="公式" r:id="rId5" imgW="1371600" imgH="96520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4" descr="7-5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549275"/>
            <a:ext cx="7921625" cy="569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9" name="Picture 7" descr="5-2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557338"/>
            <a:ext cx="6624637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914" name="Rectangle 2"/>
          <p:cNvSpPr>
            <a:spLocks noGrp="1" noChangeArrowheads="1"/>
          </p:cNvSpPr>
          <p:nvPr>
            <p:ph idx="1"/>
          </p:nvPr>
        </p:nvSpPr>
        <p:spPr>
          <a:xfrm>
            <a:off x="323850" y="549275"/>
            <a:ext cx="8137525" cy="54403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二、动作特点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在任何时刻，输入都能直接改变输出的状态。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4916" name="Line 4"/>
          <p:cNvSpPr>
            <a:spLocks noChangeShapeType="1"/>
          </p:cNvSpPr>
          <p:nvPr/>
        </p:nvSpPr>
        <p:spPr bwMode="auto">
          <a:xfrm flipV="1">
            <a:off x="4787900" y="4797425"/>
            <a:ext cx="647700" cy="1439863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94917" name="Line 5"/>
          <p:cNvSpPr>
            <a:spLocks noChangeShapeType="1"/>
          </p:cNvSpPr>
          <p:nvPr/>
        </p:nvSpPr>
        <p:spPr bwMode="auto">
          <a:xfrm flipH="1">
            <a:off x="5508625" y="1700213"/>
            <a:ext cx="0" cy="3600450"/>
          </a:xfrm>
          <a:prstGeom prst="line">
            <a:avLst/>
          </a:prstGeom>
          <a:noFill/>
          <a:ln w="76200">
            <a:solidFill>
              <a:srgbClr val="FF0066">
                <a:alpha val="17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294918" name="Object 6"/>
          <p:cNvGraphicFramePr>
            <a:graphicFrameLocks noChangeAspect="1"/>
          </p:cNvGraphicFramePr>
          <p:nvPr/>
        </p:nvGraphicFramePr>
        <p:xfrm>
          <a:off x="755650" y="5805488"/>
          <a:ext cx="4622800" cy="623887"/>
        </p:xfrm>
        <a:graphic>
          <a:graphicData uri="http://schemas.openxmlformats.org/presentationml/2006/ole">
            <p:oleObj spid="_x0000_s9221" name="公式" r:id="rId4" imgW="2057400" imgH="279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4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94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94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94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9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94" descr="5-3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2420938"/>
            <a:ext cx="6337300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8229600" cy="7191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137525" cy="47926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5.3.1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电平触发的触发器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一、电路结构与工作原理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5942" name="Rectangle 6"/>
          <p:cNvSpPr>
            <a:spLocks noChangeArrowheads="1"/>
          </p:cNvSpPr>
          <p:nvPr/>
        </p:nvSpPr>
        <p:spPr bwMode="auto">
          <a:xfrm>
            <a:off x="250825" y="2492375"/>
            <a:ext cx="1800225" cy="2305050"/>
          </a:xfrm>
          <a:prstGeom prst="rect">
            <a:avLst/>
          </a:prstGeom>
          <a:solidFill>
            <a:srgbClr val="99CCFF">
              <a:alpha val="25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graphicFrame>
        <p:nvGraphicFramePr>
          <p:cNvPr id="295944" name="Group 8"/>
          <p:cNvGraphicFramePr>
            <a:graphicFrameLocks noGrp="1"/>
          </p:cNvGraphicFramePr>
          <p:nvPr/>
        </p:nvGraphicFramePr>
        <p:xfrm>
          <a:off x="6804025" y="1844675"/>
          <a:ext cx="2089150" cy="3452813"/>
        </p:xfrm>
        <a:graphic>
          <a:graphicData uri="http://schemas.openxmlformats.org/drawingml/2006/table">
            <a:tbl>
              <a:tblPr/>
              <a:tblGrid>
                <a:gridCol w="309563"/>
                <a:gridCol w="385762"/>
                <a:gridCol w="436563"/>
                <a:gridCol w="449262"/>
                <a:gridCol w="508000"/>
              </a:tblGrid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66">
                        <a:alpha val="3490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05" name="Object 88"/>
          <p:cNvGraphicFramePr>
            <a:graphicFrameLocks noChangeAspect="1"/>
          </p:cNvGraphicFramePr>
          <p:nvPr/>
        </p:nvGraphicFramePr>
        <p:xfrm>
          <a:off x="6789738" y="1852613"/>
          <a:ext cx="1936750" cy="320675"/>
        </p:xfrm>
        <a:graphic>
          <a:graphicData uri="http://schemas.openxmlformats.org/presentationml/2006/ole">
            <p:oleObj spid="_x0000_s10305" name="公式" r:id="rId4" imgW="1307532" imgH="215806" progId="Equation.3">
              <p:embed/>
            </p:oleObj>
          </a:graphicData>
        </a:graphic>
      </p:graphicFrame>
      <p:graphicFrame>
        <p:nvGraphicFramePr>
          <p:cNvPr id="10306" name="Object 93"/>
          <p:cNvGraphicFramePr>
            <a:graphicFrameLocks noChangeAspect="1"/>
          </p:cNvGraphicFramePr>
          <p:nvPr/>
        </p:nvGraphicFramePr>
        <p:xfrm>
          <a:off x="68263" y="5229225"/>
          <a:ext cx="6376987" cy="1022350"/>
        </p:xfrm>
        <a:graphic>
          <a:graphicData uri="http://schemas.openxmlformats.org/presentationml/2006/ole">
            <p:oleObj spid="_x0000_s10306" name="公式" r:id="rId5" imgW="2705100" imgH="4445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95" descr="5-3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628775"/>
            <a:ext cx="8208963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idx="1"/>
          </p:nvPr>
        </p:nvSpPr>
        <p:spPr>
          <a:xfrm>
            <a:off x="34925" y="293688"/>
            <a:ext cx="8137525" cy="54403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二、动作特点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CLK=1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的全部时间里，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的变化都将引起输出状态的变化。</a:t>
            </a:r>
          </a:p>
        </p:txBody>
      </p:sp>
      <p:graphicFrame>
        <p:nvGraphicFramePr>
          <p:cNvPr id="296964" name="Object 4"/>
          <p:cNvGraphicFramePr>
            <a:graphicFrameLocks noChangeAspect="1"/>
          </p:cNvGraphicFramePr>
          <p:nvPr/>
        </p:nvGraphicFramePr>
        <p:xfrm>
          <a:off x="442913" y="5962650"/>
          <a:ext cx="7297737" cy="479425"/>
        </p:xfrm>
        <a:graphic>
          <a:graphicData uri="http://schemas.openxmlformats.org/presentationml/2006/ole">
            <p:oleObj spid="_x0000_s12290" name="公式" r:id="rId3" imgW="3289300" imgH="228600" progId="Equation.3">
              <p:embed/>
            </p:oleObj>
          </a:graphicData>
        </a:graphic>
      </p:graphicFrame>
      <p:pic>
        <p:nvPicPr>
          <p:cNvPr id="296968" name="Picture 8" descr="5-3-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1778917"/>
            <a:ext cx="6480175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69" name="Rectangle 9"/>
          <p:cNvSpPr>
            <a:spLocks noChangeArrowheads="1"/>
          </p:cNvSpPr>
          <p:nvPr/>
        </p:nvSpPr>
        <p:spPr bwMode="auto">
          <a:xfrm>
            <a:off x="4859338" y="1916113"/>
            <a:ext cx="576262" cy="3384550"/>
          </a:xfrm>
          <a:prstGeom prst="rect">
            <a:avLst/>
          </a:prstGeom>
          <a:solidFill>
            <a:srgbClr val="FF99CC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  <p:sp>
        <p:nvSpPr>
          <p:cNvPr id="296970" name="Rectangle 10"/>
          <p:cNvSpPr>
            <a:spLocks noChangeArrowheads="1"/>
          </p:cNvSpPr>
          <p:nvPr/>
        </p:nvSpPr>
        <p:spPr bwMode="auto">
          <a:xfrm>
            <a:off x="5940425" y="1916832"/>
            <a:ext cx="576263" cy="3384550"/>
          </a:xfrm>
          <a:prstGeom prst="rect">
            <a:avLst/>
          </a:prstGeom>
          <a:solidFill>
            <a:srgbClr val="FF99CC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6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6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9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9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9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9" grpId="0" animBg="1"/>
      <p:bldP spid="296970" grpId="0" animBg="1"/>
    </p:bldLst>
  </p:timing>
</p:sld>
</file>

<file path=ppt/theme/theme1.xml><?xml version="1.0" encoding="utf-8"?>
<a:theme xmlns:a="http://schemas.openxmlformats.org/drawingml/2006/main" name="1_汇报">
  <a:themeElements>
    <a:clrScheme name="1_汇报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000000"/>
      </a:hlink>
      <a:folHlink>
        <a:srgbClr val="AF67FF"/>
      </a:folHlink>
    </a:clrScheme>
    <a:fontScheme name="1_汇报">
      <a:majorFont>
        <a:latin typeface="Times New Roman"/>
        <a:ea typeface="楷体_GB2312"/>
        <a:cs typeface="楷体_GB2312"/>
      </a:majorFont>
      <a:minorFont>
        <a:latin typeface="Times New Roman"/>
        <a:ea typeface="楷体_GB2312"/>
        <a:cs typeface="楷体_GB2312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charset="0"/>
            <a:cs typeface="楷体_GB23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charset="0"/>
            <a:cs typeface="楷体_GB2312" charset="0"/>
          </a:defRPr>
        </a:defPPr>
      </a:lstStyle>
    </a:lnDef>
  </a:objectDefaults>
  <a:extraClrSchemeLst>
    <a:extraClrScheme>
      <a:clrScheme name="1_汇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000000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10483</TotalTime>
  <Words>1401</Words>
  <Application>Microsoft Office PowerPoint</Application>
  <PresentationFormat>全屏显示(4:3)</PresentationFormat>
  <Paragraphs>686</Paragraphs>
  <Slides>55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58" baseType="lpstr">
      <vt:lpstr>1_汇报</vt:lpstr>
      <vt:lpstr>公式</vt:lpstr>
      <vt:lpstr>Photo Editor 照片</vt:lpstr>
      <vt:lpstr>《数字电子技术基础》（第六版）教学课件  清华大学  电子学教学组 </vt:lpstr>
      <vt:lpstr>第五章  半导体存储电路</vt:lpstr>
      <vt:lpstr>5.1 概述</vt:lpstr>
      <vt:lpstr>幻灯片 4</vt:lpstr>
      <vt:lpstr>幻灯片 5</vt:lpstr>
      <vt:lpstr>幻灯片 6</vt:lpstr>
      <vt:lpstr>5.3 触发器</vt:lpstr>
      <vt:lpstr>幻灯片 8</vt:lpstr>
      <vt:lpstr>幻灯片 9</vt:lpstr>
      <vt:lpstr>D触发器</vt:lpstr>
      <vt:lpstr>5.3.2 边沿触发的触发器</vt:lpstr>
      <vt:lpstr>一、电路结构和工作原理</vt:lpstr>
      <vt:lpstr>幻灯片 13</vt:lpstr>
      <vt:lpstr>幻灯片 14</vt:lpstr>
      <vt:lpstr>5.3.3 脉冲触发的触发器</vt:lpstr>
      <vt:lpstr>幻灯片 16</vt:lpstr>
      <vt:lpstr>幻灯片 17</vt:lpstr>
      <vt:lpstr>幻灯片 18</vt:lpstr>
      <vt:lpstr>幻灯片 19</vt:lpstr>
      <vt:lpstr>幻灯片 20</vt:lpstr>
      <vt:lpstr>幻灯片 21</vt:lpstr>
      <vt:lpstr>5.3.4 触发器的逻辑功能</vt:lpstr>
      <vt:lpstr>幻灯片 23</vt:lpstr>
      <vt:lpstr>幻灯片 24</vt:lpstr>
      <vt:lpstr>幻灯片 25</vt:lpstr>
      <vt:lpstr>T触发器</vt:lpstr>
      <vt:lpstr>D触发器</vt:lpstr>
      <vt:lpstr>幻灯片 28</vt:lpstr>
      <vt:lpstr>5.3.5 触发器的动态特性</vt:lpstr>
      <vt:lpstr>5.4 寄存器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2 可编程ROM（PROM）</vt:lpstr>
      <vt:lpstr>幻灯片 44</vt:lpstr>
      <vt:lpstr>幻灯片 45</vt:lpstr>
      <vt:lpstr>5.5.4 存储器容量的扩展</vt:lpstr>
      <vt:lpstr>二、字扩展方式</vt:lpstr>
      <vt:lpstr>幻灯片 48</vt:lpstr>
      <vt:lpstr>幻灯片 49</vt:lpstr>
      <vt:lpstr>幻灯片 50</vt:lpstr>
      <vt:lpstr>幻灯片 51</vt:lpstr>
      <vt:lpstr>5.5.5 用存储器实现组合逻辑函数</vt:lpstr>
      <vt:lpstr>幻灯片 53</vt:lpstr>
      <vt:lpstr>二、举例</vt:lpstr>
      <vt:lpstr>幻灯片 55</vt:lpstr>
    </vt:vector>
  </TitlesOfParts>
  <Company>tsinghua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</dc:title>
  <dc:subject>数字电子技术基础</dc:subject>
  <dc:creator>清华大学 王红</dc:creator>
  <cp:lastModifiedBy>chen</cp:lastModifiedBy>
  <cp:revision>979</cp:revision>
  <dcterms:created xsi:type="dcterms:W3CDTF">2003-05-23T09:32:58Z</dcterms:created>
  <dcterms:modified xsi:type="dcterms:W3CDTF">2016-05-30T08:28:25Z</dcterms:modified>
</cp:coreProperties>
</file>